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3"/>
    <p:sldId id="281" r:id="rId4"/>
    <p:sldId id="289" r:id="rId5"/>
    <p:sldId id="259" r:id="rId6"/>
    <p:sldId id="283" r:id="rId7"/>
    <p:sldId id="280" r:id="rId8"/>
    <p:sldId id="319" r:id="rId9"/>
    <p:sldId id="260" r:id="rId10"/>
    <p:sldId id="321" r:id="rId11"/>
    <p:sldId id="322" r:id="rId12"/>
    <p:sldId id="324" r:id="rId13"/>
    <p:sldId id="323" r:id="rId14"/>
    <p:sldId id="286" r:id="rId15"/>
    <p:sldId id="293" r:id="rId16"/>
    <p:sldId id="284" r:id="rId17"/>
    <p:sldId id="292" r:id="rId18"/>
    <p:sldId id="294" r:id="rId19"/>
    <p:sldId id="297" r:id="rId20"/>
    <p:sldId id="298" r:id="rId21"/>
    <p:sldId id="307" r:id="rId22"/>
    <p:sldId id="299" r:id="rId23"/>
    <p:sldId id="295" r:id="rId24"/>
    <p:sldId id="308" r:id="rId25"/>
    <p:sldId id="302" r:id="rId26"/>
    <p:sldId id="301" r:id="rId27"/>
    <p:sldId id="303" r:id="rId28"/>
    <p:sldId id="296" r:id="rId29"/>
    <p:sldId id="305" r:id="rId30"/>
    <p:sldId id="304" r:id="rId31"/>
    <p:sldId id="309" r:id="rId32"/>
    <p:sldId id="276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2C4E8C"/>
    <a:srgbClr val="F0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7" autoAdjust="0"/>
    <p:restoredTop sz="95991" autoAdjust="0"/>
  </p:normalViewPr>
  <p:slideViewPr>
    <p:cSldViewPr snapToGrid="0">
      <p:cViewPr>
        <p:scale>
          <a:sx n="66" d="100"/>
          <a:sy n="66" d="100"/>
        </p:scale>
        <p:origin x="-2214" y="-9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7"/>
        <c:overlap val="-27"/>
        <c:axId val="93972352"/>
        <c:axId val="93973888"/>
      </c:barChart>
      <c:catAx>
        <c:axId val="93972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3973888"/>
        <c:crosses val="autoZero"/>
        <c:auto val="1"/>
        <c:lblAlgn val="ctr"/>
        <c:lblOffset val="100"/>
        <c:noMultiLvlLbl val="0"/>
      </c:catAx>
      <c:valAx>
        <c:axId val="9397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3972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1.4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18481280"/>
        <c:axId val="118482816"/>
      </c:lineChart>
      <c:catAx>
        <c:axId val="1184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8482816"/>
        <c:crosses val="autoZero"/>
        <c:auto val="1"/>
        <c:lblAlgn val="ctr"/>
        <c:lblOffset val="100"/>
        <c:noMultiLvlLbl val="0"/>
      </c:catAx>
      <c:valAx>
        <c:axId val="11848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848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5275-CA03-46FE-B80C-445395B2C8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E3C26-C9FA-4C5A-B7DA-41A22523D7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1" y="409574"/>
            <a:ext cx="936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162000" y="392979"/>
            <a:ext cx="4918000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  <a:endParaRPr lang="zh-CN" altLang="en-US" dirty="0" smtClean="0"/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 hasCustomPrompt="1"/>
          </p:nvPr>
        </p:nvSpPr>
        <p:spPr>
          <a:xfrm>
            <a:off x="162000" y="712619"/>
            <a:ext cx="4918000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EF95-8B4C-423F-989A-1CD8376BA3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22C5-DF54-4BD7-B776-8C19CDAF53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575" y="285750"/>
            <a:ext cx="8600850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710353" y="2566359"/>
            <a:ext cx="664797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简约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论文汇报、毕业设计模</a:t>
            </a:r>
            <a:r>
              <a:rPr lang="zh-CN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版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五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353" y="3316399"/>
            <a:ext cx="28356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在此输入论文副标题</a:t>
            </a:r>
            <a:endParaRPr lang="en-US" altLang="zh-CN" sz="15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00100" y="3764544"/>
            <a:ext cx="2476500" cy="0"/>
          </a:xfrm>
          <a:prstGeom prst="line">
            <a:avLst/>
          </a:prstGeom>
          <a:ln w="6350">
            <a:solidFill>
              <a:schemeClr val="bg1">
                <a:lumMod val="75000"/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10353" y="3889525"/>
            <a:ext cx="212809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汇报</a:t>
            </a:r>
            <a:r>
              <a:rPr lang="zh-CN" alt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人：</a:t>
            </a:r>
            <a:r>
              <a:rPr lang="en-US" altLang="zh-CN" sz="12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JJaSon</a:t>
            </a:r>
            <a:endParaRPr lang="en-US" altLang="zh-CN" sz="12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日期：</a:t>
            </a:r>
            <a:r>
              <a:rPr lang="en-US" altLang="zh-CN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2015-11-24</a:t>
            </a:r>
            <a:endParaRPr lang="en-US" altLang="zh-CN" sz="12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lang="en-US" altLang="zh-CN" dirty="0" smtClean="0"/>
              <a:t>NSGA-II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8020" y="1271905"/>
            <a:ext cx="232537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突变：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00150" y="1826895"/>
            <a:ext cx="5320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剩下</a:t>
            </a:r>
            <a:r>
              <a:rPr lang="en-US" altLang="zh-CN"/>
              <a:t>1%</a:t>
            </a:r>
            <a:r>
              <a:rPr lang="zh-CN" altLang="en-US"/>
              <a:t>的基因又基因突变来产生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80585" y="6522085"/>
            <a:ext cx="3203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NSGA</a:t>
            </a:r>
            <a:r>
              <a:rPr lang="zh-CN" altLang="en-US"/>
              <a:t>算法流程图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lang="en-US" altLang="zh-CN" dirty="0" smtClean="0"/>
              <a:t>NSGA-II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算法步骤详解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48460" y="1735234"/>
            <a:ext cx="1351776" cy="1250577"/>
            <a:chOff x="1038612" y="1735234"/>
            <a:chExt cx="1351776" cy="1250577"/>
          </a:xfrm>
        </p:grpSpPr>
        <p:sp>
          <p:nvSpPr>
            <p:cNvPr id="10" name="椭圆 9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步骤</a:t>
              </a: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一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896113" y="1735234"/>
            <a:ext cx="1351776" cy="1250577"/>
            <a:chOff x="1038612" y="1735234"/>
            <a:chExt cx="1351776" cy="1250577"/>
          </a:xfrm>
        </p:grpSpPr>
        <p:sp>
          <p:nvSpPr>
            <p:cNvPr id="71" name="椭圆 70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步骤二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343765" y="1735234"/>
            <a:ext cx="1351776" cy="1250577"/>
            <a:chOff x="1038612" y="1735234"/>
            <a:chExt cx="1351776" cy="1250577"/>
          </a:xfrm>
        </p:grpSpPr>
        <p:sp>
          <p:nvSpPr>
            <p:cNvPr id="74" name="椭圆 73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步骤三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448460" y="4075022"/>
            <a:ext cx="1351776" cy="1250577"/>
            <a:chOff x="1038612" y="1735234"/>
            <a:chExt cx="1351776" cy="1250577"/>
          </a:xfrm>
        </p:grpSpPr>
        <p:sp>
          <p:nvSpPr>
            <p:cNvPr id="84" name="椭圆 83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步骤四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896113" y="4075022"/>
            <a:ext cx="1351776" cy="1250577"/>
            <a:chOff x="1038612" y="1735234"/>
            <a:chExt cx="1351776" cy="1250577"/>
          </a:xfrm>
        </p:grpSpPr>
        <p:sp>
          <p:nvSpPr>
            <p:cNvPr id="82" name="椭圆 81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rgbClr val="70AD4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rgbClr val="70AD47"/>
                  </a:solidFill>
                  <a:latin typeface="+mn-ea"/>
                </a:rPr>
                <a:t>步骤五</a:t>
              </a:r>
              <a:endParaRPr lang="zh-CN" altLang="en-US" sz="2400" dirty="0">
                <a:solidFill>
                  <a:srgbClr val="70AD47"/>
                </a:solidFill>
                <a:latin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343765" y="4075022"/>
            <a:ext cx="1351776" cy="1250577"/>
            <a:chOff x="1038612" y="1735234"/>
            <a:chExt cx="1351776" cy="1250577"/>
          </a:xfrm>
        </p:grpSpPr>
        <p:sp>
          <p:nvSpPr>
            <p:cNvPr id="80" name="椭圆 79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步骤六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22" name="直接箭头连接符 21"/>
          <p:cNvCxnSpPr/>
          <p:nvPr/>
        </p:nvCxnSpPr>
        <p:spPr>
          <a:xfrm>
            <a:off x="2646299" y="2864224"/>
            <a:ext cx="1275113" cy="1275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H="1">
            <a:off x="5222589" y="2864224"/>
            <a:ext cx="1275113" cy="1275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69" idx="3"/>
          </p:cNvCxnSpPr>
          <p:nvPr/>
        </p:nvCxnSpPr>
        <p:spPr>
          <a:xfrm flipV="1">
            <a:off x="2800236" y="2360521"/>
            <a:ext cx="10958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V="1">
            <a:off x="5249482" y="2360521"/>
            <a:ext cx="10958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H="1">
            <a:off x="2749637" y="2610718"/>
            <a:ext cx="3644728" cy="165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Step 2(</a:t>
            </a:r>
            <a:r>
              <a:rPr lang="zh-CN" altLang="en-US" dirty="0" smtClean="0"/>
              <a:t>步骤二名称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步骤二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10093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张幻灯片说明步骤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24857" y="1422389"/>
            <a:ext cx="1653990" cy="801795"/>
            <a:chOff x="1065090" y="1274470"/>
            <a:chExt cx="1653990" cy="801795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367304" y="1274470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步骤</a:t>
              </a: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一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67304" y="1725400"/>
              <a:ext cx="1351776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3745006" y="1422389"/>
            <a:ext cx="1653990" cy="781341"/>
            <a:chOff x="1065090" y="1274470"/>
            <a:chExt cx="1653990" cy="781341"/>
          </a:xfrm>
        </p:grpSpPr>
        <p:sp>
          <p:nvSpPr>
            <p:cNvPr id="13" name="等腰三角形 12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67304" y="1274470"/>
              <a:ext cx="135177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步骤二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67304" y="1725400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6465154" y="1422389"/>
            <a:ext cx="1653990" cy="781341"/>
            <a:chOff x="1065090" y="1274470"/>
            <a:chExt cx="1653990" cy="781341"/>
          </a:xfrm>
        </p:grpSpPr>
        <p:sp>
          <p:nvSpPr>
            <p:cNvPr id="18" name="菱形 17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diamond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367304" y="1274470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步骤三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367304" y="1725400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35"/>
          <p:cNvSpPr txBox="1"/>
          <p:nvPr/>
        </p:nvSpPr>
        <p:spPr>
          <a:xfrm>
            <a:off x="665630" y="2586435"/>
            <a:ext cx="7812741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详细算法解释：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首先为整个空间建立索引，用「</a:t>
            </a:r>
            <a:r>
              <a:rPr lang="en-US" altLang="zh-CN" dirty="0" smtClean="0">
                <a:latin typeface="+mn-ea"/>
              </a:rPr>
              <a:t>R</a:t>
            </a:r>
            <a:r>
              <a:rPr lang="zh-CN" altLang="en-US" dirty="0" smtClean="0">
                <a:latin typeface="+mn-ea"/>
              </a:rPr>
              <a:t>树」进行索引。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为每一个点找到一定半径范围内的「候选边」，在候选边上找到对应的候选点。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为每个候选点计算「匹配概率」。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为每条转移候选边计算「转移概率」。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根据匹配概率和转移概率计算出最有可能匹配的候选路径。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返回匹配度最高的</a:t>
            </a:r>
            <a:r>
              <a:rPr lang="en-US" altLang="zh-CN" dirty="0" smtClean="0">
                <a:latin typeface="+mn-ea"/>
              </a:rPr>
              <a:t>k</a:t>
            </a:r>
            <a:r>
              <a:rPr lang="zh-CN" altLang="en-US" dirty="0" smtClean="0">
                <a:latin typeface="+mn-ea"/>
              </a:rPr>
              <a:t>条路径。</a:t>
            </a:r>
            <a:endParaRPr lang="en-US" altLang="zh-CN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1123200" y="1328400"/>
          <a:ext cx="6897600" cy="45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矩形 10"/>
          <p:cNvSpPr/>
          <p:nvPr/>
        </p:nvSpPr>
        <p:spPr>
          <a:xfrm>
            <a:off x="2863841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用一张图表说明为什么要做这个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863841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用一些词语说明为什么要做这个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01417" y="2869949"/>
            <a:ext cx="28858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/>
                </a:solidFill>
                <a:latin typeface="+mj-ea"/>
                <a:ea typeface="+mj-ea"/>
              </a:rPr>
              <a:t>几个词语</a:t>
            </a:r>
            <a:endParaRPr lang="zh-CN" altLang="en-US" sz="4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97950" y="3883485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为什么</a:t>
            </a:r>
            <a:endParaRPr lang="zh-CN" altLang="en-US" sz="360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97949" y="1953594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FFFFFF">
                    <a:lumMod val="65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有利于</a:t>
            </a:r>
            <a:endParaRPr lang="zh-CN" altLang="en-US" sz="3600" dirty="0">
              <a:solidFill>
                <a:srgbClr val="FFFFFF">
                  <a:lumMod val="65000"/>
                </a:srgb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82833" y="2670591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对比</a:t>
            </a:r>
            <a:endParaRPr lang="zh-CN" altLang="en-US" sz="3600" dirty="0">
              <a:solidFill>
                <a:srgbClr val="000000">
                  <a:lumMod val="65000"/>
                  <a:lumOff val="35000"/>
                </a:srgb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62684" y="3806526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百分比</a:t>
            </a:r>
            <a:endParaRPr lang="zh-CN" altLang="en-US" sz="360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44939" y="2736892"/>
            <a:ext cx="2130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分析</a:t>
            </a:r>
            <a:endParaRPr lang="zh-CN" altLang="en-US" sz="3200" dirty="0">
              <a:solidFill>
                <a:srgbClr val="000000">
                  <a:lumMod val="50000"/>
                  <a:lumOff val="50000"/>
                </a:srgb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47491" y="2006321"/>
            <a:ext cx="2130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网络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93088" y="3285960"/>
            <a:ext cx="2257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FFFFFF">
                    <a:lumMod val="75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精确度</a:t>
            </a:r>
            <a:endParaRPr lang="zh-CN" altLang="en-US" sz="3200" dirty="0">
              <a:solidFill>
                <a:srgbClr val="FFFFFF">
                  <a:lumMod val="75000"/>
                </a:srgb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54159" y="4549360"/>
            <a:ext cx="2257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时间复杂度</a:t>
            </a:r>
            <a:endParaRPr lang="zh-CN" altLang="en-US" sz="3200" dirty="0">
              <a:solidFill>
                <a:srgbClr val="000000">
                  <a:lumMod val="50000"/>
                  <a:lumOff val="50000"/>
                </a:srgb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1907" y="3382136"/>
            <a:ext cx="2130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国际化</a:t>
            </a:r>
            <a:endParaRPr lang="zh-CN" altLang="en-US" sz="3200" dirty="0">
              <a:solidFill>
                <a:srgbClr val="000000">
                  <a:lumMod val="50000"/>
                  <a:lumOff val="50000"/>
                </a:srgb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28562" y="4315550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FFFFFF">
                    <a:lumMod val="85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rPr>
              <a:t>……</a:t>
            </a:r>
            <a:endParaRPr lang="zh-CN" altLang="en-US" sz="3600" dirty="0">
              <a:solidFill>
                <a:srgbClr val="FFFFFF">
                  <a:lumMod val="85000"/>
                </a:srgb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6800" y="1436877"/>
            <a:ext cx="139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用途：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4950" y="1898542"/>
            <a:ext cx="6543676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由于论文中所提到的「某功能」在生活中很有用。</a:t>
            </a:r>
            <a:endParaRPr lang="en-US" altLang="zh-CN" sz="200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做了论文中的「某工作」有利于减少计算消耗。</a:t>
            </a:r>
            <a:endParaRPr lang="en-US" altLang="zh-CN" sz="200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ea"/>
              </a:rPr>
              <a:t>…………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48427" y="6186279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用文字来具体说明为什么要做这个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6800" y="3660336"/>
            <a:ext cx="139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对比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04950" y="4122001"/>
            <a:ext cx="6543676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前人的工作都没有涉及到「某个重要步骤」，效果都不是很理想。</a:t>
            </a:r>
            <a:endParaRPr lang="en-US" altLang="zh-CN" sz="200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用本文提及的方法可以达到更高的精确度，更小的复杂度，并且拥有更强的鲁棒性。</a:t>
            </a:r>
            <a:endParaRPr lang="en-US" altLang="zh-CN" sz="2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研究方案</a:t>
              </a:r>
              <a:endParaRPr lang="zh-CN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Approach</a:t>
              </a:r>
              <a:endPara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-1" fmla="*/ 0 w 9130553"/>
                <a:gd name="connsiteY0-2" fmla="*/ 336367 h 810090"/>
                <a:gd name="connsiteX1-3" fmla="*/ 1600200 w 9130553"/>
                <a:gd name="connsiteY1-4" fmla="*/ 191 h 810090"/>
                <a:gd name="connsiteX2-5" fmla="*/ 4020671 w 9130553"/>
                <a:gd name="connsiteY2-6" fmla="*/ 376709 h 810090"/>
                <a:gd name="connsiteX3-7" fmla="*/ 5472953 w 9130553"/>
                <a:gd name="connsiteY3-8" fmla="*/ 672544 h 810090"/>
                <a:gd name="connsiteX4-9" fmla="*/ 6494929 w 9130553"/>
                <a:gd name="connsiteY4-10" fmla="*/ 807014 h 810090"/>
                <a:gd name="connsiteX5-11" fmla="*/ 9130553 w 9130553"/>
                <a:gd name="connsiteY5-12" fmla="*/ 551520 h 810090"/>
                <a:gd name="connsiteX0-13" fmla="*/ 0 w 9130553"/>
                <a:gd name="connsiteY0-14" fmla="*/ 336367 h 810090"/>
                <a:gd name="connsiteX1-15" fmla="*/ 1600200 w 9130553"/>
                <a:gd name="connsiteY1-16" fmla="*/ 191 h 810090"/>
                <a:gd name="connsiteX2-17" fmla="*/ 4020671 w 9130553"/>
                <a:gd name="connsiteY2-18" fmla="*/ 376709 h 810090"/>
                <a:gd name="connsiteX3-19" fmla="*/ 5472953 w 9130553"/>
                <a:gd name="connsiteY3-20" fmla="*/ 672544 h 810090"/>
                <a:gd name="connsiteX4-21" fmla="*/ 6494929 w 9130553"/>
                <a:gd name="connsiteY4-22" fmla="*/ 807014 h 810090"/>
                <a:gd name="connsiteX5-23" fmla="*/ 9130553 w 9130553"/>
                <a:gd name="connsiteY5-24" fmla="*/ 551520 h 810090"/>
                <a:gd name="connsiteX0-25" fmla="*/ 0 w 9130553"/>
                <a:gd name="connsiteY0-26" fmla="*/ 336367 h 810090"/>
                <a:gd name="connsiteX1-27" fmla="*/ 1600200 w 9130553"/>
                <a:gd name="connsiteY1-28" fmla="*/ 191 h 810090"/>
                <a:gd name="connsiteX2-29" fmla="*/ 4020671 w 9130553"/>
                <a:gd name="connsiteY2-30" fmla="*/ 376709 h 810090"/>
                <a:gd name="connsiteX3-31" fmla="*/ 5472953 w 9130553"/>
                <a:gd name="connsiteY3-32" fmla="*/ 672544 h 810090"/>
                <a:gd name="connsiteX4-33" fmla="*/ 6494929 w 9130553"/>
                <a:gd name="connsiteY4-34" fmla="*/ 807014 h 810090"/>
                <a:gd name="connsiteX5-35" fmla="*/ 9130553 w 9130553"/>
                <a:gd name="connsiteY5-36" fmla="*/ 551520 h 810090"/>
                <a:gd name="connsiteX0-37" fmla="*/ 0 w 9130553"/>
                <a:gd name="connsiteY0-38" fmla="*/ 336367 h 807014"/>
                <a:gd name="connsiteX1-39" fmla="*/ 1600200 w 9130553"/>
                <a:gd name="connsiteY1-40" fmla="*/ 191 h 807014"/>
                <a:gd name="connsiteX2-41" fmla="*/ 4020671 w 9130553"/>
                <a:gd name="connsiteY2-42" fmla="*/ 376709 h 807014"/>
                <a:gd name="connsiteX3-43" fmla="*/ 6494929 w 9130553"/>
                <a:gd name="connsiteY3-44" fmla="*/ 807014 h 807014"/>
                <a:gd name="connsiteX4-45" fmla="*/ 9130553 w 9130553"/>
                <a:gd name="connsiteY4-46" fmla="*/ 551520 h 807014"/>
                <a:gd name="connsiteX0-47" fmla="*/ 0 w 9130553"/>
                <a:gd name="connsiteY0-48" fmla="*/ 336367 h 739779"/>
                <a:gd name="connsiteX1-49" fmla="*/ 1600200 w 9130553"/>
                <a:gd name="connsiteY1-50" fmla="*/ 191 h 739779"/>
                <a:gd name="connsiteX2-51" fmla="*/ 4020671 w 9130553"/>
                <a:gd name="connsiteY2-52" fmla="*/ 376709 h 739779"/>
                <a:gd name="connsiteX3-53" fmla="*/ 6252882 w 9130553"/>
                <a:gd name="connsiteY3-54" fmla="*/ 739779 h 739779"/>
                <a:gd name="connsiteX4-55" fmla="*/ 9130553 w 9130553"/>
                <a:gd name="connsiteY4-56" fmla="*/ 551520 h 739779"/>
                <a:gd name="connsiteX0-57" fmla="*/ 0 w 9130553"/>
                <a:gd name="connsiteY0-58" fmla="*/ 336367 h 744225"/>
                <a:gd name="connsiteX1-59" fmla="*/ 1600200 w 9130553"/>
                <a:gd name="connsiteY1-60" fmla="*/ 191 h 744225"/>
                <a:gd name="connsiteX2-61" fmla="*/ 4020671 w 9130553"/>
                <a:gd name="connsiteY2-62" fmla="*/ 376709 h 744225"/>
                <a:gd name="connsiteX3-63" fmla="*/ 6252882 w 9130553"/>
                <a:gd name="connsiteY3-64" fmla="*/ 739779 h 744225"/>
                <a:gd name="connsiteX4-65" fmla="*/ 9130553 w 9130553"/>
                <a:gd name="connsiteY4-66" fmla="*/ 551520 h 74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Approach Overview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方案预览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320554" y="1436242"/>
            <a:ext cx="2536010" cy="2012440"/>
            <a:chOff x="973672" y="1409348"/>
            <a:chExt cx="2536010" cy="2012440"/>
          </a:xfrm>
        </p:grpSpPr>
        <p:sp>
          <p:nvSpPr>
            <p:cNvPr id="9" name="矩形 8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1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步骤一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87437" y="1436242"/>
            <a:ext cx="2536010" cy="2012440"/>
            <a:chOff x="973672" y="1409348"/>
            <a:chExt cx="2536010" cy="2012440"/>
          </a:xfrm>
        </p:grpSpPr>
        <p:sp>
          <p:nvSpPr>
            <p:cNvPr id="18" name="矩形 17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2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步骤二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20554" y="3870160"/>
            <a:ext cx="2536010" cy="2012440"/>
            <a:chOff x="973672" y="1409348"/>
            <a:chExt cx="2536010" cy="2012440"/>
          </a:xfrm>
        </p:grpSpPr>
        <p:sp>
          <p:nvSpPr>
            <p:cNvPr id="30" name="矩形 29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3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步骤三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287437" y="3870160"/>
            <a:ext cx="2536010" cy="2012440"/>
            <a:chOff x="973672" y="1409348"/>
            <a:chExt cx="2536010" cy="2012440"/>
          </a:xfrm>
        </p:grpSpPr>
        <p:sp>
          <p:nvSpPr>
            <p:cNvPr id="26" name="矩形 25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4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步骤四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3440924" y="6186279"/>
            <a:ext cx="22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说明方案的总体步骤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Step 1(</a:t>
            </a:r>
            <a:r>
              <a:rPr lang="zh-CN" altLang="en-US" dirty="0" smtClean="0"/>
              <a:t>步骤一名称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步骤一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210093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用一张幻灯片说明步骤一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48460" y="1735234"/>
            <a:ext cx="1351776" cy="1250577"/>
            <a:chOff x="1038612" y="1735234"/>
            <a:chExt cx="1351776" cy="1250577"/>
          </a:xfrm>
        </p:grpSpPr>
        <p:sp>
          <p:nvSpPr>
            <p:cNvPr id="10" name="椭圆 9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步骤</a:t>
              </a: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一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896113" y="1735234"/>
            <a:ext cx="1351776" cy="1250577"/>
            <a:chOff x="1038612" y="1735234"/>
            <a:chExt cx="1351776" cy="1250577"/>
          </a:xfrm>
        </p:grpSpPr>
        <p:sp>
          <p:nvSpPr>
            <p:cNvPr id="71" name="椭圆 70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步骤二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343765" y="1735234"/>
            <a:ext cx="1351776" cy="1250577"/>
            <a:chOff x="1038612" y="1735234"/>
            <a:chExt cx="1351776" cy="1250577"/>
          </a:xfrm>
        </p:grpSpPr>
        <p:sp>
          <p:nvSpPr>
            <p:cNvPr id="74" name="椭圆 73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步骤三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448460" y="4075022"/>
            <a:ext cx="1351776" cy="1250577"/>
            <a:chOff x="1038612" y="1735234"/>
            <a:chExt cx="1351776" cy="1250577"/>
          </a:xfrm>
        </p:grpSpPr>
        <p:sp>
          <p:nvSpPr>
            <p:cNvPr id="84" name="椭圆 83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步骤四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896113" y="4075022"/>
            <a:ext cx="1351776" cy="1250577"/>
            <a:chOff x="1038612" y="1735234"/>
            <a:chExt cx="1351776" cy="1250577"/>
          </a:xfrm>
        </p:grpSpPr>
        <p:sp>
          <p:nvSpPr>
            <p:cNvPr id="82" name="椭圆 81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rgbClr val="70AD4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rgbClr val="70AD47"/>
                  </a:solidFill>
                  <a:latin typeface="+mn-ea"/>
                </a:rPr>
                <a:t>步骤五</a:t>
              </a:r>
              <a:endParaRPr lang="zh-CN" altLang="en-US" sz="2400" dirty="0">
                <a:solidFill>
                  <a:srgbClr val="70AD47"/>
                </a:solidFill>
                <a:latin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343765" y="4075022"/>
            <a:ext cx="1351776" cy="1250577"/>
            <a:chOff x="1038612" y="1735234"/>
            <a:chExt cx="1351776" cy="1250577"/>
          </a:xfrm>
        </p:grpSpPr>
        <p:sp>
          <p:nvSpPr>
            <p:cNvPr id="80" name="椭圆 79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步骤六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22" name="直接箭头连接符 21"/>
          <p:cNvCxnSpPr/>
          <p:nvPr/>
        </p:nvCxnSpPr>
        <p:spPr>
          <a:xfrm>
            <a:off x="2646299" y="2864224"/>
            <a:ext cx="1275113" cy="1275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H="1">
            <a:off x="5222589" y="2864224"/>
            <a:ext cx="1275113" cy="1275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69" idx="3"/>
          </p:cNvCxnSpPr>
          <p:nvPr/>
        </p:nvCxnSpPr>
        <p:spPr>
          <a:xfrm flipV="1">
            <a:off x="2800236" y="2360521"/>
            <a:ext cx="10958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V="1">
            <a:off x="5249482" y="2360521"/>
            <a:ext cx="10958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H="1">
            <a:off x="2749637" y="2610718"/>
            <a:ext cx="3644728" cy="165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Step 2(</a:t>
            </a:r>
            <a:r>
              <a:rPr lang="zh-CN" altLang="en-US" dirty="0" smtClean="0"/>
              <a:t>步骤二名称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步骤二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10093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张幻灯片说明步骤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24857" y="1422389"/>
            <a:ext cx="1653990" cy="801795"/>
            <a:chOff x="1065090" y="1274470"/>
            <a:chExt cx="1653990" cy="801795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367304" y="1274470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步骤</a:t>
              </a: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一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67304" y="1725400"/>
              <a:ext cx="1351776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3745006" y="1422389"/>
            <a:ext cx="1653990" cy="781341"/>
            <a:chOff x="1065090" y="1274470"/>
            <a:chExt cx="1653990" cy="781341"/>
          </a:xfrm>
        </p:grpSpPr>
        <p:sp>
          <p:nvSpPr>
            <p:cNvPr id="13" name="等腰三角形 12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67304" y="1274470"/>
              <a:ext cx="135177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步骤二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67304" y="1725400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6465154" y="1422389"/>
            <a:ext cx="1653990" cy="781341"/>
            <a:chOff x="1065090" y="1274470"/>
            <a:chExt cx="1653990" cy="781341"/>
          </a:xfrm>
        </p:grpSpPr>
        <p:sp>
          <p:nvSpPr>
            <p:cNvPr id="18" name="菱形 17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diamond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367304" y="1274470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步骤三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367304" y="1725400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35"/>
          <p:cNvSpPr txBox="1"/>
          <p:nvPr/>
        </p:nvSpPr>
        <p:spPr>
          <a:xfrm>
            <a:off x="665630" y="2586435"/>
            <a:ext cx="7812741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详细算法解释：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首先为整个空间建立索引，用「</a:t>
            </a:r>
            <a:r>
              <a:rPr lang="en-US" altLang="zh-CN" dirty="0" smtClean="0">
                <a:latin typeface="+mn-ea"/>
              </a:rPr>
              <a:t>R</a:t>
            </a:r>
            <a:r>
              <a:rPr lang="zh-CN" altLang="en-US" dirty="0" smtClean="0">
                <a:latin typeface="+mn-ea"/>
              </a:rPr>
              <a:t>树」进行索引。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为每一个点找到一定半径范围内的「候选边」，在候选边上找到对应的候选点。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为每个候选点计算「匹配概率」。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为每条转移候选边计算「转移概率」。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根据匹配概率和转移概率计算出最有可能匹配的候选路径。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返回匹配度最高的</a:t>
            </a:r>
            <a:r>
              <a:rPr lang="en-US" altLang="zh-CN" dirty="0" smtClean="0">
                <a:latin typeface="+mn-ea"/>
              </a:rPr>
              <a:t>k</a:t>
            </a:r>
            <a:r>
              <a:rPr lang="zh-CN" altLang="en-US" dirty="0" smtClean="0">
                <a:latin typeface="+mn-ea"/>
              </a:rPr>
              <a:t>条路径。</a:t>
            </a:r>
            <a:endParaRPr lang="en-US" altLang="zh-CN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41595" y="2122694"/>
            <a:ext cx="2427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Background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747947" y="2539553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641594" y="2531042"/>
            <a:ext cx="242701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研究背景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1691" y="2045937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47112" y="2122694"/>
            <a:ext cx="2204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Approach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553464" y="2539553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447111" y="2531042"/>
            <a:ext cx="220419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方案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87208" y="2045937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41595" y="4216577"/>
            <a:ext cx="1803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Result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747947" y="4633436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641594" y="4624925"/>
            <a:ext cx="242701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研究成果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81691" y="4139820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47112" y="4216577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Summary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553464" y="4633436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447112" y="4624925"/>
            <a:ext cx="258979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研究总结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87208" y="4139820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Step 3(</a:t>
            </a:r>
            <a:r>
              <a:rPr lang="zh-CN" altLang="en-US" dirty="0" smtClean="0"/>
              <a:t>步骤三名称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10094" y="618627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张幻灯片说明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步骤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81707" y="1166036"/>
            <a:ext cx="3028576" cy="1529821"/>
            <a:chOff x="5160682" y="1166036"/>
            <a:chExt cx="3028576" cy="1529821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5160682" y="1361802"/>
              <a:ext cx="144000" cy="1440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462895" y="1166036"/>
              <a:ext cx="1973733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建立索引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462896" y="161696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Create Index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557371" y="1947377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5462895" y="1938727"/>
              <a:ext cx="272636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 smtClean="0">
                  <a:latin typeface="+mn-ea"/>
                </a:rPr>
                <a:t>为原数据建立索引，便于搜索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81707" y="2860292"/>
            <a:ext cx="3028576" cy="1529821"/>
            <a:chOff x="5160682" y="1166036"/>
            <a:chExt cx="3028576" cy="1529821"/>
          </a:xfrm>
        </p:grpSpPr>
        <p:sp>
          <p:nvSpPr>
            <p:cNvPr id="21" name="等腰三角形 20"/>
            <p:cNvSpPr>
              <a:spLocks noChangeAspect="1"/>
            </p:cNvSpPr>
            <p:nvPr/>
          </p:nvSpPr>
          <p:spPr>
            <a:xfrm>
              <a:off x="5160682" y="1361802"/>
              <a:ext cx="144000" cy="144000"/>
            </a:xfrm>
            <a:prstGeom prst="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62895" y="1166036"/>
              <a:ext cx="1973733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计算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462896" y="161696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Calculate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5557371" y="1947377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5462895" y="1938727"/>
              <a:ext cx="272636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 smtClean="0">
                  <a:latin typeface="+mn-ea"/>
                </a:rPr>
                <a:t>在构建好的索引之上进行计算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81707" y="4554548"/>
            <a:ext cx="3028576" cy="1529821"/>
            <a:chOff x="5160682" y="1166036"/>
            <a:chExt cx="3028576" cy="1529821"/>
          </a:xfrm>
        </p:grpSpPr>
        <p:sp>
          <p:nvSpPr>
            <p:cNvPr id="29" name="菱形 28"/>
            <p:cNvSpPr>
              <a:spLocks noChangeAspect="1"/>
            </p:cNvSpPr>
            <p:nvPr/>
          </p:nvSpPr>
          <p:spPr>
            <a:xfrm>
              <a:off x="5160682" y="1361802"/>
              <a:ext cx="144000" cy="144000"/>
            </a:xfrm>
            <a:prstGeom prst="diamond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462895" y="1166036"/>
              <a:ext cx="1973733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优化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462896" y="161696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Optimize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557371" y="1947377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5462895" y="1938727"/>
              <a:ext cx="272636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 smtClean="0">
                  <a:latin typeface="+mn-ea"/>
                </a:rPr>
                <a:t>对原有算法进行优化，使用近似计算</a:t>
              </a:r>
              <a:endParaRPr lang="zh-CN" altLang="en-US" dirty="0">
                <a:latin typeface="+mn-ea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9200" y="1270800"/>
            <a:ext cx="3993226" cy="1286367"/>
          </a:xfrm>
          <a:prstGeom prst="rect">
            <a:avLst/>
          </a:prstGeom>
        </p:spPr>
      </p:pic>
      <p:pic>
        <p:nvPicPr>
          <p:cNvPr id="36" name="图片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505" y="2973600"/>
            <a:ext cx="3993226" cy="12924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505" y="4665600"/>
            <a:ext cx="3993226" cy="1292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Approach </a:t>
            </a:r>
            <a:r>
              <a:rPr lang="en-US" altLang="zh-CN" dirty="0" smtClean="0"/>
              <a:t>Summary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方案总结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094678" y="61862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说明提出的方案简单又高效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609029" y="2416541"/>
            <a:ext cx="2043953" cy="2043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005717" y="3521776"/>
            <a:ext cx="1250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简单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608605" y="2977342"/>
            <a:ext cx="204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Simple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491443" y="2416541"/>
            <a:ext cx="2043953" cy="2043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888131" y="3521776"/>
            <a:ext cx="1250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有效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91443" y="2977342"/>
            <a:ext cx="2043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Effective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研究成果</a:t>
              </a:r>
              <a:endParaRPr lang="zh-CN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Result</a:t>
              </a:r>
              <a:endPara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-1" fmla="*/ 0 w 9130553"/>
                <a:gd name="connsiteY0-2" fmla="*/ 336367 h 810090"/>
                <a:gd name="connsiteX1-3" fmla="*/ 1600200 w 9130553"/>
                <a:gd name="connsiteY1-4" fmla="*/ 191 h 810090"/>
                <a:gd name="connsiteX2-5" fmla="*/ 4020671 w 9130553"/>
                <a:gd name="connsiteY2-6" fmla="*/ 376709 h 810090"/>
                <a:gd name="connsiteX3-7" fmla="*/ 5472953 w 9130553"/>
                <a:gd name="connsiteY3-8" fmla="*/ 672544 h 810090"/>
                <a:gd name="connsiteX4-9" fmla="*/ 6494929 w 9130553"/>
                <a:gd name="connsiteY4-10" fmla="*/ 807014 h 810090"/>
                <a:gd name="connsiteX5-11" fmla="*/ 9130553 w 9130553"/>
                <a:gd name="connsiteY5-12" fmla="*/ 551520 h 810090"/>
                <a:gd name="connsiteX0-13" fmla="*/ 0 w 9130553"/>
                <a:gd name="connsiteY0-14" fmla="*/ 336367 h 810090"/>
                <a:gd name="connsiteX1-15" fmla="*/ 1600200 w 9130553"/>
                <a:gd name="connsiteY1-16" fmla="*/ 191 h 810090"/>
                <a:gd name="connsiteX2-17" fmla="*/ 4020671 w 9130553"/>
                <a:gd name="connsiteY2-18" fmla="*/ 376709 h 810090"/>
                <a:gd name="connsiteX3-19" fmla="*/ 5472953 w 9130553"/>
                <a:gd name="connsiteY3-20" fmla="*/ 672544 h 810090"/>
                <a:gd name="connsiteX4-21" fmla="*/ 6494929 w 9130553"/>
                <a:gd name="connsiteY4-22" fmla="*/ 807014 h 810090"/>
                <a:gd name="connsiteX5-23" fmla="*/ 9130553 w 9130553"/>
                <a:gd name="connsiteY5-24" fmla="*/ 551520 h 810090"/>
                <a:gd name="connsiteX0-25" fmla="*/ 0 w 9130553"/>
                <a:gd name="connsiteY0-26" fmla="*/ 336367 h 810090"/>
                <a:gd name="connsiteX1-27" fmla="*/ 1600200 w 9130553"/>
                <a:gd name="connsiteY1-28" fmla="*/ 191 h 810090"/>
                <a:gd name="connsiteX2-29" fmla="*/ 4020671 w 9130553"/>
                <a:gd name="connsiteY2-30" fmla="*/ 376709 h 810090"/>
                <a:gd name="connsiteX3-31" fmla="*/ 5472953 w 9130553"/>
                <a:gd name="connsiteY3-32" fmla="*/ 672544 h 810090"/>
                <a:gd name="connsiteX4-33" fmla="*/ 6494929 w 9130553"/>
                <a:gd name="connsiteY4-34" fmla="*/ 807014 h 810090"/>
                <a:gd name="connsiteX5-35" fmla="*/ 9130553 w 9130553"/>
                <a:gd name="connsiteY5-36" fmla="*/ 551520 h 810090"/>
                <a:gd name="connsiteX0-37" fmla="*/ 0 w 9130553"/>
                <a:gd name="connsiteY0-38" fmla="*/ 336367 h 807014"/>
                <a:gd name="connsiteX1-39" fmla="*/ 1600200 w 9130553"/>
                <a:gd name="connsiteY1-40" fmla="*/ 191 h 807014"/>
                <a:gd name="connsiteX2-41" fmla="*/ 4020671 w 9130553"/>
                <a:gd name="connsiteY2-42" fmla="*/ 376709 h 807014"/>
                <a:gd name="connsiteX3-43" fmla="*/ 6494929 w 9130553"/>
                <a:gd name="connsiteY3-44" fmla="*/ 807014 h 807014"/>
                <a:gd name="connsiteX4-45" fmla="*/ 9130553 w 9130553"/>
                <a:gd name="connsiteY4-46" fmla="*/ 551520 h 807014"/>
                <a:gd name="connsiteX0-47" fmla="*/ 0 w 9130553"/>
                <a:gd name="connsiteY0-48" fmla="*/ 336367 h 739779"/>
                <a:gd name="connsiteX1-49" fmla="*/ 1600200 w 9130553"/>
                <a:gd name="connsiteY1-50" fmla="*/ 191 h 739779"/>
                <a:gd name="connsiteX2-51" fmla="*/ 4020671 w 9130553"/>
                <a:gd name="connsiteY2-52" fmla="*/ 376709 h 739779"/>
                <a:gd name="connsiteX3-53" fmla="*/ 6252882 w 9130553"/>
                <a:gd name="connsiteY3-54" fmla="*/ 739779 h 739779"/>
                <a:gd name="connsiteX4-55" fmla="*/ 9130553 w 9130553"/>
                <a:gd name="connsiteY4-56" fmla="*/ 551520 h 739779"/>
                <a:gd name="connsiteX0-57" fmla="*/ 0 w 9130553"/>
                <a:gd name="connsiteY0-58" fmla="*/ 336367 h 744225"/>
                <a:gd name="connsiteX1-59" fmla="*/ 1600200 w 9130553"/>
                <a:gd name="connsiteY1-60" fmla="*/ 191 h 744225"/>
                <a:gd name="connsiteX2-61" fmla="*/ 4020671 w 9130553"/>
                <a:gd name="connsiteY2-62" fmla="*/ 376709 h 744225"/>
                <a:gd name="connsiteX3-63" fmla="*/ 6252882 w 9130553"/>
                <a:gd name="connsiteY3-64" fmla="*/ 739779 h 744225"/>
                <a:gd name="connsiteX4-65" fmla="*/ 9130553 w 9130553"/>
                <a:gd name="connsiteY4-66" fmla="*/ 551520 h 74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Experiment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8" y="1328400"/>
            <a:ext cx="7804265" cy="4597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10093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用一张图片引出实验部分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Experiment Approach 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实验方案对比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32971" y="1550004"/>
          <a:ext cx="7678059" cy="414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59353"/>
                <a:gridCol w="2559353"/>
                <a:gridCol w="2559353"/>
              </a:tblGrid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优点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缺点</a:t>
                      </a:r>
                      <a:endParaRPr lang="zh-CN" altLang="en-US" sz="24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优点</a:t>
                      </a:r>
                      <a:r>
                        <a:rPr lang="en-US" altLang="zh-CN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A</a:t>
                      </a:r>
                      <a:endParaRPr lang="zh-CN" altLang="en-US" sz="20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缺点</a:t>
                      </a:r>
                      <a:r>
                        <a:rPr lang="en-US" altLang="zh-CN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优点</a:t>
                      </a:r>
                      <a:r>
                        <a:rPr lang="en-US" altLang="zh-CN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B</a:t>
                      </a:r>
                      <a:endParaRPr lang="zh-CN" altLang="en-US" sz="20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缺点</a:t>
                      </a:r>
                      <a:r>
                        <a:rPr lang="en-US" altLang="zh-CN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B</a:t>
                      </a:r>
                      <a:endParaRPr lang="zh-CN" altLang="en-US" sz="20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anchor="ctr"/>
                </a:tc>
              </a:tr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C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优点</a:t>
                      </a:r>
                      <a:r>
                        <a:rPr lang="en-US" altLang="zh-CN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缺点</a:t>
                      </a:r>
                      <a:r>
                        <a:rPr lang="en-US" altLang="zh-CN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C</a:t>
                      </a:r>
                      <a:endParaRPr lang="zh-CN" altLang="en-US" sz="20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</a:tr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D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优点</a:t>
                      </a:r>
                      <a:r>
                        <a:rPr lang="en-US" altLang="zh-CN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D</a:t>
                      </a:r>
                      <a:endParaRPr lang="zh-CN" altLang="en-US" sz="20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缺点</a:t>
                      </a:r>
                      <a:r>
                        <a:rPr lang="en-US" altLang="zh-CN" sz="2000" dirty="0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D</a:t>
                      </a:r>
                      <a:endParaRPr lang="zh-CN" altLang="en-US" sz="2000" dirty="0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863844" y="618627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用表格来对比实验中使用的方案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Approach </a:t>
            </a:r>
            <a:r>
              <a:rPr lang="en-US" altLang="zh-CN" dirty="0" smtClean="0"/>
              <a:t>Summary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方案总结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979262" y="618627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用图表来表示本文方案的提高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1096610" y="1979495"/>
            <a:ext cx="1547999" cy="1548000"/>
            <a:chOff x="1123567" y="2124636"/>
            <a:chExt cx="1855695" cy="1855696"/>
          </a:xfrm>
        </p:grpSpPr>
        <p:sp>
          <p:nvSpPr>
            <p:cNvPr id="4" name="椭圆 3"/>
            <p:cNvSpPr/>
            <p:nvPr/>
          </p:nvSpPr>
          <p:spPr>
            <a:xfrm>
              <a:off x="1123567" y="2124636"/>
              <a:ext cx="1855695" cy="18556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188646" y="3379603"/>
              <a:ext cx="1636230" cy="600729"/>
            </a:xfrm>
            <a:custGeom>
              <a:avLst/>
              <a:gdLst>
                <a:gd name="connsiteX0" fmla="*/ 1090529 w 1636230"/>
                <a:gd name="connsiteY0" fmla="*/ 1176 h 600729"/>
                <a:gd name="connsiteX1" fmla="*/ 1621971 w 1636230"/>
                <a:gd name="connsiteY1" fmla="*/ 180140 h 600729"/>
                <a:gd name="connsiteX2" fmla="*/ 1636230 w 1636230"/>
                <a:gd name="connsiteY2" fmla="*/ 184941 h 600729"/>
                <a:gd name="connsiteX3" fmla="*/ 1632154 w 1636230"/>
                <a:gd name="connsiteY3" fmla="*/ 191650 h 600729"/>
                <a:gd name="connsiteX4" fmla="*/ 862768 w 1636230"/>
                <a:gd name="connsiteY4" fmla="*/ 600729 h 600729"/>
                <a:gd name="connsiteX5" fmla="*/ 7835 w 1636230"/>
                <a:gd name="connsiteY5" fmla="*/ 34041 h 600729"/>
                <a:gd name="connsiteX6" fmla="*/ 0 w 1636230"/>
                <a:gd name="connsiteY6" fmla="*/ 12635 h 600729"/>
                <a:gd name="connsiteX7" fmla="*/ 27645 w 1636230"/>
                <a:gd name="connsiteY7" fmla="*/ 18220 h 600729"/>
                <a:gd name="connsiteX8" fmla="*/ 862768 w 1636230"/>
                <a:gd name="connsiteY8" fmla="*/ 111963 h 600729"/>
                <a:gd name="connsiteX9" fmla="*/ 1090529 w 1636230"/>
                <a:gd name="connsiteY9" fmla="*/ 1176 h 60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6230" h="600729">
                  <a:moveTo>
                    <a:pt x="1090529" y="1176"/>
                  </a:moveTo>
                  <a:cubicBezTo>
                    <a:pt x="1267676" y="-13407"/>
                    <a:pt x="1444824" y="111206"/>
                    <a:pt x="1621971" y="180140"/>
                  </a:cubicBezTo>
                  <a:lnTo>
                    <a:pt x="1636230" y="184941"/>
                  </a:lnTo>
                  <a:lnTo>
                    <a:pt x="1632154" y="191650"/>
                  </a:lnTo>
                  <a:cubicBezTo>
                    <a:pt x="1465413" y="438459"/>
                    <a:pt x="1183041" y="600729"/>
                    <a:pt x="862768" y="600729"/>
                  </a:cubicBezTo>
                  <a:cubicBezTo>
                    <a:pt x="478441" y="600729"/>
                    <a:pt x="148690" y="367060"/>
                    <a:pt x="7835" y="34041"/>
                  </a:cubicBezTo>
                  <a:lnTo>
                    <a:pt x="0" y="12635"/>
                  </a:lnTo>
                  <a:lnTo>
                    <a:pt x="27645" y="18220"/>
                  </a:lnTo>
                  <a:cubicBezTo>
                    <a:pt x="306019" y="95298"/>
                    <a:pt x="584394" y="378610"/>
                    <a:pt x="862768" y="111963"/>
                  </a:cubicBezTo>
                  <a:cubicBezTo>
                    <a:pt x="938688" y="39241"/>
                    <a:pt x="1014609" y="7425"/>
                    <a:pt x="1090529" y="1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073576" y="3701118"/>
            <a:ext cx="151956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 smtClean="0">
                <a:latin typeface="+mn-ea"/>
              </a:rPr>
              <a:t>算法运行时间为原有算法的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96254" y="4414719"/>
            <a:ext cx="1748710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 smtClean="0">
                <a:solidFill>
                  <a:schemeClr val="accent1"/>
                </a:solidFill>
                <a:latin typeface="+mj-ea"/>
                <a:ea typeface="+mj-ea"/>
              </a:rPr>
              <a:t>23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3747822" y="1979495"/>
            <a:ext cx="1547999" cy="1548000"/>
            <a:chOff x="3644157" y="2124636"/>
            <a:chExt cx="1855695" cy="1855696"/>
          </a:xfrm>
        </p:grpSpPr>
        <p:sp>
          <p:nvSpPr>
            <p:cNvPr id="7" name="椭圆 6"/>
            <p:cNvSpPr/>
            <p:nvPr/>
          </p:nvSpPr>
          <p:spPr>
            <a:xfrm>
              <a:off x="3644157" y="2124636"/>
              <a:ext cx="1855695" cy="18556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3644674" y="3060231"/>
              <a:ext cx="1826212" cy="920101"/>
            </a:xfrm>
            <a:custGeom>
              <a:avLst/>
              <a:gdLst>
                <a:gd name="connsiteX0" fmla="*/ 1155091 w 1826212"/>
                <a:gd name="connsiteY0" fmla="*/ 1176 h 920101"/>
                <a:gd name="connsiteX1" fmla="*/ 1762454 w 1826212"/>
                <a:gd name="connsiteY1" fmla="*/ 205706 h 920101"/>
                <a:gd name="connsiteX2" fmla="*/ 1826212 w 1826212"/>
                <a:gd name="connsiteY2" fmla="*/ 218589 h 920101"/>
                <a:gd name="connsiteX3" fmla="*/ 1813464 w 1826212"/>
                <a:gd name="connsiteY3" fmla="*/ 268167 h 920101"/>
                <a:gd name="connsiteX4" fmla="*/ 927330 w 1826212"/>
                <a:gd name="connsiteY4" fmla="*/ 920101 h 920101"/>
                <a:gd name="connsiteX5" fmla="*/ 4273 w 1826212"/>
                <a:gd name="connsiteY5" fmla="*/ 87120 h 920101"/>
                <a:gd name="connsiteX6" fmla="*/ 0 w 1826212"/>
                <a:gd name="connsiteY6" fmla="*/ 2515 h 920101"/>
                <a:gd name="connsiteX7" fmla="*/ 16286 w 1826212"/>
                <a:gd name="connsiteY7" fmla="*/ 2880 h 920101"/>
                <a:gd name="connsiteX8" fmla="*/ 927330 w 1826212"/>
                <a:gd name="connsiteY8" fmla="*/ 111963 h 920101"/>
                <a:gd name="connsiteX9" fmla="*/ 1155091 w 1826212"/>
                <a:gd name="connsiteY9" fmla="*/ 1176 h 92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212" h="920101">
                  <a:moveTo>
                    <a:pt x="1155091" y="1176"/>
                  </a:moveTo>
                  <a:cubicBezTo>
                    <a:pt x="1357545" y="-15490"/>
                    <a:pt x="1560000" y="149650"/>
                    <a:pt x="1762454" y="205706"/>
                  </a:cubicBezTo>
                  <a:lnTo>
                    <a:pt x="1826212" y="218589"/>
                  </a:lnTo>
                  <a:lnTo>
                    <a:pt x="1813464" y="268167"/>
                  </a:lnTo>
                  <a:cubicBezTo>
                    <a:pt x="1695988" y="645864"/>
                    <a:pt x="1343685" y="920101"/>
                    <a:pt x="927330" y="920101"/>
                  </a:cubicBezTo>
                  <a:cubicBezTo>
                    <a:pt x="446921" y="920101"/>
                    <a:pt x="51788" y="554993"/>
                    <a:pt x="4273" y="87120"/>
                  </a:cubicBezTo>
                  <a:lnTo>
                    <a:pt x="0" y="2515"/>
                  </a:lnTo>
                  <a:lnTo>
                    <a:pt x="16286" y="2880"/>
                  </a:lnTo>
                  <a:cubicBezTo>
                    <a:pt x="319968" y="39241"/>
                    <a:pt x="623649" y="402851"/>
                    <a:pt x="927330" y="111963"/>
                  </a:cubicBezTo>
                  <a:cubicBezTo>
                    <a:pt x="1003250" y="39241"/>
                    <a:pt x="1079171" y="7425"/>
                    <a:pt x="1155091" y="1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799621" y="3699811"/>
            <a:ext cx="144440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计算结果精度比</a:t>
            </a:r>
            <a:r>
              <a:rPr lang="zh-CN" altLang="en-US" sz="1600" dirty="0" smtClean="0">
                <a:latin typeface="+mn-ea"/>
              </a:rPr>
              <a:t>原算法</a:t>
            </a:r>
            <a:r>
              <a:rPr lang="zh-CN" altLang="en-US" sz="1600" dirty="0">
                <a:latin typeface="+mn-ea"/>
              </a:rPr>
              <a:t>提高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647466" y="4414719"/>
            <a:ext cx="174871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 smtClean="0">
                <a:solidFill>
                  <a:schemeClr val="accent1"/>
                </a:solidFill>
                <a:latin typeface="+mj-ea"/>
                <a:ea typeface="+mj-ea"/>
              </a:rPr>
              <a:t>47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6399034" y="1979495"/>
            <a:ext cx="1548001" cy="1548000"/>
            <a:chOff x="7171128" y="2124636"/>
            <a:chExt cx="1855696" cy="1855695"/>
          </a:xfrm>
        </p:grpSpPr>
        <p:sp>
          <p:nvSpPr>
            <p:cNvPr id="12" name="椭圆 11"/>
            <p:cNvSpPr/>
            <p:nvPr/>
          </p:nvSpPr>
          <p:spPr>
            <a:xfrm>
              <a:off x="7171128" y="2124636"/>
              <a:ext cx="1855695" cy="18556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7171128" y="2593832"/>
              <a:ext cx="1855696" cy="1386499"/>
            </a:xfrm>
            <a:custGeom>
              <a:avLst/>
              <a:gdLst>
                <a:gd name="connsiteX0" fmla="*/ 1155608 w 1855696"/>
                <a:gd name="connsiteY0" fmla="*/ 1176 h 1386499"/>
                <a:gd name="connsiteX1" fmla="*/ 1762971 w 1855696"/>
                <a:gd name="connsiteY1" fmla="*/ 205706 h 1386499"/>
                <a:gd name="connsiteX2" fmla="*/ 1823007 w 1855696"/>
                <a:gd name="connsiteY2" fmla="*/ 217837 h 1386499"/>
                <a:gd name="connsiteX3" fmla="*/ 1836845 w 1855696"/>
                <a:gd name="connsiteY3" fmla="*/ 271658 h 1386499"/>
                <a:gd name="connsiteX4" fmla="*/ 1855696 w 1855696"/>
                <a:gd name="connsiteY4" fmla="*/ 458651 h 1386499"/>
                <a:gd name="connsiteX5" fmla="*/ 927848 w 1855696"/>
                <a:gd name="connsiteY5" fmla="*/ 1386499 h 1386499"/>
                <a:gd name="connsiteX6" fmla="*/ 0 w 1855696"/>
                <a:gd name="connsiteY6" fmla="*/ 458651 h 1386499"/>
                <a:gd name="connsiteX7" fmla="*/ 72915 w 1855696"/>
                <a:gd name="connsiteY7" fmla="*/ 97491 h 1386499"/>
                <a:gd name="connsiteX8" fmla="*/ 108537 w 1855696"/>
                <a:gd name="connsiteY8" fmla="*/ 23545 h 1386499"/>
                <a:gd name="connsiteX9" fmla="*/ 168644 w 1855696"/>
                <a:gd name="connsiteY9" fmla="*/ 43786 h 1386499"/>
                <a:gd name="connsiteX10" fmla="*/ 927847 w 1855696"/>
                <a:gd name="connsiteY10" fmla="*/ 111963 h 1386499"/>
                <a:gd name="connsiteX11" fmla="*/ 1155608 w 1855696"/>
                <a:gd name="connsiteY11" fmla="*/ 1176 h 138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5696" h="1386499">
                  <a:moveTo>
                    <a:pt x="1155608" y="1176"/>
                  </a:moveTo>
                  <a:cubicBezTo>
                    <a:pt x="1358062" y="-15490"/>
                    <a:pt x="1560516" y="149650"/>
                    <a:pt x="1762971" y="205706"/>
                  </a:cubicBezTo>
                  <a:lnTo>
                    <a:pt x="1823007" y="217837"/>
                  </a:lnTo>
                  <a:lnTo>
                    <a:pt x="1836845" y="271658"/>
                  </a:lnTo>
                  <a:cubicBezTo>
                    <a:pt x="1849205" y="332058"/>
                    <a:pt x="1855696" y="394597"/>
                    <a:pt x="1855696" y="458651"/>
                  </a:cubicBezTo>
                  <a:cubicBezTo>
                    <a:pt x="1855696" y="971087"/>
                    <a:pt x="1440284" y="1386499"/>
                    <a:pt x="927848" y="1386499"/>
                  </a:cubicBezTo>
                  <a:cubicBezTo>
                    <a:pt x="415412" y="1386499"/>
                    <a:pt x="0" y="971087"/>
                    <a:pt x="0" y="458651"/>
                  </a:cubicBezTo>
                  <a:cubicBezTo>
                    <a:pt x="0" y="330542"/>
                    <a:pt x="25964" y="208497"/>
                    <a:pt x="72915" y="97491"/>
                  </a:cubicBezTo>
                  <a:lnTo>
                    <a:pt x="108537" y="23545"/>
                  </a:lnTo>
                  <a:lnTo>
                    <a:pt x="168644" y="43786"/>
                  </a:lnTo>
                  <a:cubicBezTo>
                    <a:pt x="421712" y="142264"/>
                    <a:pt x="674780" y="354369"/>
                    <a:pt x="927847" y="111963"/>
                  </a:cubicBezTo>
                  <a:cubicBezTo>
                    <a:pt x="1003767" y="39241"/>
                    <a:pt x="1079688" y="7425"/>
                    <a:pt x="1155608" y="1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426766" y="3699811"/>
            <a:ext cx="148522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空间储存容量为原有算法的</a:t>
            </a:r>
            <a:endParaRPr lang="zh-CN" altLang="en-US" sz="160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98679" y="4414719"/>
            <a:ext cx="1748710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 smtClean="0">
                <a:solidFill>
                  <a:schemeClr val="accent1"/>
                </a:solidFill>
                <a:latin typeface="+mj-ea"/>
                <a:ea typeface="+mj-ea"/>
              </a:rPr>
              <a:t>76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Experiment Result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979260" y="6186279"/>
            <a:ext cx="3185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用图表来表示本文方案的提高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4" name="图表 13"/>
          <p:cNvGraphicFramePr/>
          <p:nvPr/>
        </p:nvGraphicFramePr>
        <p:xfrm>
          <a:off x="1123200" y="1328400"/>
          <a:ext cx="6897600" cy="45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研究总结</a:t>
              </a:r>
              <a:endParaRPr lang="zh-CN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Summary</a:t>
              </a:r>
              <a:endPara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-1" fmla="*/ 0 w 9130553"/>
                <a:gd name="connsiteY0-2" fmla="*/ 336367 h 810090"/>
                <a:gd name="connsiteX1-3" fmla="*/ 1600200 w 9130553"/>
                <a:gd name="connsiteY1-4" fmla="*/ 191 h 810090"/>
                <a:gd name="connsiteX2-5" fmla="*/ 4020671 w 9130553"/>
                <a:gd name="connsiteY2-6" fmla="*/ 376709 h 810090"/>
                <a:gd name="connsiteX3-7" fmla="*/ 5472953 w 9130553"/>
                <a:gd name="connsiteY3-8" fmla="*/ 672544 h 810090"/>
                <a:gd name="connsiteX4-9" fmla="*/ 6494929 w 9130553"/>
                <a:gd name="connsiteY4-10" fmla="*/ 807014 h 810090"/>
                <a:gd name="connsiteX5-11" fmla="*/ 9130553 w 9130553"/>
                <a:gd name="connsiteY5-12" fmla="*/ 551520 h 810090"/>
                <a:gd name="connsiteX0-13" fmla="*/ 0 w 9130553"/>
                <a:gd name="connsiteY0-14" fmla="*/ 336367 h 810090"/>
                <a:gd name="connsiteX1-15" fmla="*/ 1600200 w 9130553"/>
                <a:gd name="connsiteY1-16" fmla="*/ 191 h 810090"/>
                <a:gd name="connsiteX2-17" fmla="*/ 4020671 w 9130553"/>
                <a:gd name="connsiteY2-18" fmla="*/ 376709 h 810090"/>
                <a:gd name="connsiteX3-19" fmla="*/ 5472953 w 9130553"/>
                <a:gd name="connsiteY3-20" fmla="*/ 672544 h 810090"/>
                <a:gd name="connsiteX4-21" fmla="*/ 6494929 w 9130553"/>
                <a:gd name="connsiteY4-22" fmla="*/ 807014 h 810090"/>
                <a:gd name="connsiteX5-23" fmla="*/ 9130553 w 9130553"/>
                <a:gd name="connsiteY5-24" fmla="*/ 551520 h 810090"/>
                <a:gd name="connsiteX0-25" fmla="*/ 0 w 9130553"/>
                <a:gd name="connsiteY0-26" fmla="*/ 336367 h 810090"/>
                <a:gd name="connsiteX1-27" fmla="*/ 1600200 w 9130553"/>
                <a:gd name="connsiteY1-28" fmla="*/ 191 h 810090"/>
                <a:gd name="connsiteX2-29" fmla="*/ 4020671 w 9130553"/>
                <a:gd name="connsiteY2-30" fmla="*/ 376709 h 810090"/>
                <a:gd name="connsiteX3-31" fmla="*/ 5472953 w 9130553"/>
                <a:gd name="connsiteY3-32" fmla="*/ 672544 h 810090"/>
                <a:gd name="connsiteX4-33" fmla="*/ 6494929 w 9130553"/>
                <a:gd name="connsiteY4-34" fmla="*/ 807014 h 810090"/>
                <a:gd name="connsiteX5-35" fmla="*/ 9130553 w 9130553"/>
                <a:gd name="connsiteY5-36" fmla="*/ 551520 h 810090"/>
                <a:gd name="connsiteX0-37" fmla="*/ 0 w 9130553"/>
                <a:gd name="connsiteY0-38" fmla="*/ 336367 h 807014"/>
                <a:gd name="connsiteX1-39" fmla="*/ 1600200 w 9130553"/>
                <a:gd name="connsiteY1-40" fmla="*/ 191 h 807014"/>
                <a:gd name="connsiteX2-41" fmla="*/ 4020671 w 9130553"/>
                <a:gd name="connsiteY2-42" fmla="*/ 376709 h 807014"/>
                <a:gd name="connsiteX3-43" fmla="*/ 6494929 w 9130553"/>
                <a:gd name="connsiteY3-44" fmla="*/ 807014 h 807014"/>
                <a:gd name="connsiteX4-45" fmla="*/ 9130553 w 9130553"/>
                <a:gd name="connsiteY4-46" fmla="*/ 551520 h 807014"/>
                <a:gd name="connsiteX0-47" fmla="*/ 0 w 9130553"/>
                <a:gd name="connsiteY0-48" fmla="*/ 336367 h 739779"/>
                <a:gd name="connsiteX1-49" fmla="*/ 1600200 w 9130553"/>
                <a:gd name="connsiteY1-50" fmla="*/ 191 h 739779"/>
                <a:gd name="connsiteX2-51" fmla="*/ 4020671 w 9130553"/>
                <a:gd name="connsiteY2-52" fmla="*/ 376709 h 739779"/>
                <a:gd name="connsiteX3-53" fmla="*/ 6252882 w 9130553"/>
                <a:gd name="connsiteY3-54" fmla="*/ 739779 h 739779"/>
                <a:gd name="connsiteX4-55" fmla="*/ 9130553 w 9130553"/>
                <a:gd name="connsiteY4-56" fmla="*/ 551520 h 739779"/>
                <a:gd name="connsiteX0-57" fmla="*/ 0 w 9130553"/>
                <a:gd name="connsiteY0-58" fmla="*/ 336367 h 744225"/>
                <a:gd name="connsiteX1-59" fmla="*/ 1600200 w 9130553"/>
                <a:gd name="connsiteY1-60" fmla="*/ 191 h 744225"/>
                <a:gd name="connsiteX2-61" fmla="*/ 4020671 w 9130553"/>
                <a:gd name="connsiteY2-62" fmla="*/ 376709 h 744225"/>
                <a:gd name="connsiteX3-63" fmla="*/ 6252882 w 9130553"/>
                <a:gd name="connsiteY3-64" fmla="*/ 739779 h 744225"/>
                <a:gd name="connsiteX4-65" fmla="*/ 9130553 w 9130553"/>
                <a:gd name="connsiteY4-66" fmla="*/ 551520 h 74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Contribution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贡献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065090" y="1274470"/>
            <a:ext cx="1653990" cy="781341"/>
            <a:chOff x="1411940" y="1942316"/>
            <a:chExt cx="1653990" cy="781341"/>
          </a:xfrm>
        </p:grpSpPr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1411940" y="2138082"/>
              <a:ext cx="144000" cy="1440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714154" y="1942316"/>
              <a:ext cx="135177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贡献一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14154" y="239324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Contribution 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808629" y="2723657"/>
              <a:ext cx="1243854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745005" y="1274470"/>
            <a:ext cx="1653990" cy="781341"/>
            <a:chOff x="1411940" y="1942316"/>
            <a:chExt cx="1653990" cy="781341"/>
          </a:xfrm>
        </p:grpSpPr>
        <p:sp>
          <p:nvSpPr>
            <p:cNvPr id="11" name="等腰三角形 10"/>
            <p:cNvSpPr>
              <a:spLocks noChangeAspect="1"/>
            </p:cNvSpPr>
            <p:nvPr/>
          </p:nvSpPr>
          <p:spPr>
            <a:xfrm>
              <a:off x="1411940" y="2138082"/>
              <a:ext cx="144000" cy="144000"/>
            </a:xfrm>
            <a:prstGeom prst="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714154" y="1942316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贡献</a:t>
              </a: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二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714154" y="239324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Contribution 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808629" y="2723657"/>
              <a:ext cx="1243854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6424920" y="1274470"/>
            <a:ext cx="1653990" cy="781341"/>
            <a:chOff x="1411940" y="1942316"/>
            <a:chExt cx="1653990" cy="781341"/>
          </a:xfrm>
        </p:grpSpPr>
        <p:sp>
          <p:nvSpPr>
            <p:cNvPr id="16" name="菱形 15"/>
            <p:cNvSpPr>
              <a:spLocks noChangeAspect="1"/>
            </p:cNvSpPr>
            <p:nvPr/>
          </p:nvSpPr>
          <p:spPr>
            <a:xfrm>
              <a:off x="1411940" y="2138082"/>
              <a:ext cx="144000" cy="144000"/>
            </a:xfrm>
            <a:prstGeom prst="diamond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14154" y="1942316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贡献三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14154" y="239324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Contribution 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808629" y="2723657"/>
              <a:ext cx="1243854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65090" y="2301621"/>
            <a:ext cx="1707028" cy="36944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863848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用图片来总结论文所做出的贡献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图片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5005" y="2301621"/>
            <a:ext cx="1706400" cy="3694496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4291" y="2301621"/>
            <a:ext cx="1706400" cy="3694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Research </a:t>
            </a:r>
            <a:r>
              <a:rPr lang="en-US" altLang="zh-CN" dirty="0" smtClean="0"/>
              <a:t>Summary</a:t>
            </a:r>
            <a:endParaRPr lang="en-US" altLang="zh-CN" dirty="0"/>
          </a:p>
        </p:txBody>
      </p:sp>
      <p:sp>
        <p:nvSpPr>
          <p:cNvPr id="7" name="文本框 35"/>
          <p:cNvSpPr txBox="1"/>
          <p:nvPr/>
        </p:nvSpPr>
        <p:spPr>
          <a:xfrm>
            <a:off x="732865" y="1500816"/>
            <a:ext cx="7812741" cy="444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研究意义：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发明了一种新</a:t>
            </a:r>
            <a:r>
              <a:rPr lang="zh-CN" altLang="en-US" dirty="0" smtClean="0">
                <a:latin typeface="+mn-ea"/>
              </a:rPr>
              <a:t>的、更优秀的算法。</a:t>
            </a:r>
            <a:endParaRPr lang="en-US" altLang="zh-CN" dirty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有利于为</a:t>
            </a:r>
            <a:r>
              <a:rPr lang="en-US" altLang="zh-CN" dirty="0" smtClean="0">
                <a:latin typeface="+mn-ea"/>
              </a:rPr>
              <a:t>XXX</a:t>
            </a:r>
            <a:r>
              <a:rPr lang="zh-CN" altLang="en-US" dirty="0" smtClean="0">
                <a:latin typeface="+mn-ea"/>
              </a:rPr>
              <a:t>方向的研究提供更好的参考。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使得「</a:t>
            </a:r>
            <a:r>
              <a:rPr lang="en-US" altLang="zh-CN" dirty="0" smtClean="0">
                <a:latin typeface="+mn-ea"/>
              </a:rPr>
              <a:t>XXX</a:t>
            </a:r>
            <a:r>
              <a:rPr lang="zh-CN" altLang="en-US" dirty="0" smtClean="0">
                <a:latin typeface="+mn-ea"/>
              </a:rPr>
              <a:t>方面」的理论知识和「</a:t>
            </a:r>
            <a:r>
              <a:rPr lang="en-US" altLang="zh-CN" dirty="0" smtClean="0">
                <a:latin typeface="+mn-ea"/>
              </a:rPr>
              <a:t>XXX</a:t>
            </a:r>
            <a:r>
              <a:rPr lang="zh-CN" altLang="en-US" dirty="0" smtClean="0">
                <a:latin typeface="+mn-ea"/>
              </a:rPr>
              <a:t>方向」的实际使用更加接近。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…………</a:t>
            </a:r>
            <a:endParaRPr lang="en-US" altLang="zh-CN" dirty="0" smtClean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未来工作：</a:t>
            </a:r>
            <a:endParaRPr lang="en-US" altLang="zh-CN" sz="2400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对提供的算法提供更合理的索引，减小算法的时间复杂度。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进一步考虑算法的误差，并且考虑算法误差的传播问题。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…………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79263" y="6186279"/>
            <a:ext cx="3185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用文字来总结论文所做的工作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研究背景</a:t>
              </a:r>
              <a:endParaRPr lang="zh-CN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Background</a:t>
              </a:r>
              <a:endPara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-1" fmla="*/ 0 w 9130553"/>
                <a:gd name="connsiteY0-2" fmla="*/ 336367 h 810090"/>
                <a:gd name="connsiteX1-3" fmla="*/ 1600200 w 9130553"/>
                <a:gd name="connsiteY1-4" fmla="*/ 191 h 810090"/>
                <a:gd name="connsiteX2-5" fmla="*/ 4020671 w 9130553"/>
                <a:gd name="connsiteY2-6" fmla="*/ 376709 h 810090"/>
                <a:gd name="connsiteX3-7" fmla="*/ 5472953 w 9130553"/>
                <a:gd name="connsiteY3-8" fmla="*/ 672544 h 810090"/>
                <a:gd name="connsiteX4-9" fmla="*/ 6494929 w 9130553"/>
                <a:gd name="connsiteY4-10" fmla="*/ 807014 h 810090"/>
                <a:gd name="connsiteX5-11" fmla="*/ 9130553 w 9130553"/>
                <a:gd name="connsiteY5-12" fmla="*/ 551520 h 810090"/>
                <a:gd name="connsiteX0-13" fmla="*/ 0 w 9130553"/>
                <a:gd name="connsiteY0-14" fmla="*/ 336367 h 810090"/>
                <a:gd name="connsiteX1-15" fmla="*/ 1600200 w 9130553"/>
                <a:gd name="connsiteY1-16" fmla="*/ 191 h 810090"/>
                <a:gd name="connsiteX2-17" fmla="*/ 4020671 w 9130553"/>
                <a:gd name="connsiteY2-18" fmla="*/ 376709 h 810090"/>
                <a:gd name="connsiteX3-19" fmla="*/ 5472953 w 9130553"/>
                <a:gd name="connsiteY3-20" fmla="*/ 672544 h 810090"/>
                <a:gd name="connsiteX4-21" fmla="*/ 6494929 w 9130553"/>
                <a:gd name="connsiteY4-22" fmla="*/ 807014 h 810090"/>
                <a:gd name="connsiteX5-23" fmla="*/ 9130553 w 9130553"/>
                <a:gd name="connsiteY5-24" fmla="*/ 551520 h 810090"/>
                <a:gd name="connsiteX0-25" fmla="*/ 0 w 9130553"/>
                <a:gd name="connsiteY0-26" fmla="*/ 336367 h 810090"/>
                <a:gd name="connsiteX1-27" fmla="*/ 1600200 w 9130553"/>
                <a:gd name="connsiteY1-28" fmla="*/ 191 h 810090"/>
                <a:gd name="connsiteX2-29" fmla="*/ 4020671 w 9130553"/>
                <a:gd name="connsiteY2-30" fmla="*/ 376709 h 810090"/>
                <a:gd name="connsiteX3-31" fmla="*/ 5472953 w 9130553"/>
                <a:gd name="connsiteY3-32" fmla="*/ 672544 h 810090"/>
                <a:gd name="connsiteX4-33" fmla="*/ 6494929 w 9130553"/>
                <a:gd name="connsiteY4-34" fmla="*/ 807014 h 810090"/>
                <a:gd name="connsiteX5-35" fmla="*/ 9130553 w 9130553"/>
                <a:gd name="connsiteY5-36" fmla="*/ 551520 h 810090"/>
                <a:gd name="connsiteX0-37" fmla="*/ 0 w 9130553"/>
                <a:gd name="connsiteY0-38" fmla="*/ 336367 h 807014"/>
                <a:gd name="connsiteX1-39" fmla="*/ 1600200 w 9130553"/>
                <a:gd name="connsiteY1-40" fmla="*/ 191 h 807014"/>
                <a:gd name="connsiteX2-41" fmla="*/ 4020671 w 9130553"/>
                <a:gd name="connsiteY2-42" fmla="*/ 376709 h 807014"/>
                <a:gd name="connsiteX3-43" fmla="*/ 6494929 w 9130553"/>
                <a:gd name="connsiteY3-44" fmla="*/ 807014 h 807014"/>
                <a:gd name="connsiteX4-45" fmla="*/ 9130553 w 9130553"/>
                <a:gd name="connsiteY4-46" fmla="*/ 551520 h 807014"/>
                <a:gd name="connsiteX0-47" fmla="*/ 0 w 9130553"/>
                <a:gd name="connsiteY0-48" fmla="*/ 336367 h 739779"/>
                <a:gd name="connsiteX1-49" fmla="*/ 1600200 w 9130553"/>
                <a:gd name="connsiteY1-50" fmla="*/ 191 h 739779"/>
                <a:gd name="connsiteX2-51" fmla="*/ 4020671 w 9130553"/>
                <a:gd name="connsiteY2-52" fmla="*/ 376709 h 739779"/>
                <a:gd name="connsiteX3-53" fmla="*/ 6252882 w 9130553"/>
                <a:gd name="connsiteY3-54" fmla="*/ 739779 h 739779"/>
                <a:gd name="connsiteX4-55" fmla="*/ 9130553 w 9130553"/>
                <a:gd name="connsiteY4-56" fmla="*/ 551520 h 739779"/>
                <a:gd name="connsiteX0-57" fmla="*/ 0 w 9130553"/>
                <a:gd name="connsiteY0-58" fmla="*/ 336367 h 744225"/>
                <a:gd name="connsiteX1-59" fmla="*/ 1600200 w 9130553"/>
                <a:gd name="connsiteY1-60" fmla="*/ 191 h 744225"/>
                <a:gd name="connsiteX2-61" fmla="*/ 4020671 w 9130553"/>
                <a:gd name="connsiteY2-62" fmla="*/ 376709 h 744225"/>
                <a:gd name="connsiteX3-63" fmla="*/ 6252882 w 9130553"/>
                <a:gd name="connsiteY3-64" fmla="*/ 739779 h 744225"/>
                <a:gd name="connsiteX4-65" fmla="*/ 9130553 w 9130553"/>
                <a:gd name="connsiteY4-66" fmla="*/ 551520 h 7442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Result Picture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成果照片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64400" y="1357200"/>
            <a:ext cx="5432007" cy="301168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400" y="4478226"/>
            <a:ext cx="2645893" cy="1771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0514" y="4480293"/>
            <a:ext cx="2645893" cy="17679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3610" y="4474196"/>
            <a:ext cx="2645893" cy="17740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3610" y="1351103"/>
            <a:ext cx="2645893" cy="301778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575" y="285750"/>
            <a:ext cx="8600850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3151579" y="2923734"/>
            <a:ext cx="2840842" cy="1010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dirty="0" smtClean="0">
                <a:solidFill>
                  <a:schemeClr val="bg1"/>
                </a:solidFill>
                <a:latin typeface="+mn-ea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What is this?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是</a:t>
            </a:r>
            <a:r>
              <a:rPr lang="zh-CN" altLang="en-US" dirty="0" smtClean="0"/>
              <a:t>什么</a:t>
            </a:r>
            <a:r>
              <a:rPr lang="zh-CN" altLang="en-US" dirty="0"/>
              <a:t>？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41375" y="1271905"/>
            <a:ext cx="77603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论文主要研究的是具有多并行机的混合流车间调度问题。由于机器相同所以每一阶段的处理时间将不依赖于机器，为了简化研究问题，我们将设置时间省略或者就简单的认为它是处理时间的一部分。本文主要是提出了两种元启发式算法：非支配排序遗传算法（</a:t>
            </a:r>
            <a:r>
              <a:rPr lang="en-US" altLang="zh-CN"/>
              <a:t>NSGAII</a:t>
            </a:r>
            <a:r>
              <a:rPr lang="zh-CN" altLang="en-US"/>
              <a:t>）和多目标遗传算法（</a:t>
            </a:r>
            <a:r>
              <a:rPr lang="en-US" altLang="zh-CN"/>
              <a:t>MOGA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设置时间可以分为</a:t>
            </a:r>
            <a:r>
              <a:rPr lang="en-US" altLang="zh-CN"/>
              <a:t>2</a:t>
            </a:r>
            <a:r>
              <a:rPr lang="zh-CN" altLang="en-US"/>
              <a:t>种类型：</a:t>
            </a:r>
            <a:endParaRPr lang="zh-CN" altLang="en-US"/>
          </a:p>
          <a:p>
            <a:r>
              <a:rPr lang="zh-CN" altLang="en-US"/>
              <a:t>序列无关：仅仅依赖于正在处理的作业</a:t>
            </a:r>
            <a:endParaRPr lang="zh-CN" altLang="en-US"/>
          </a:p>
          <a:p>
            <a:r>
              <a:rPr lang="zh-CN" altLang="en-US"/>
              <a:t>序列相关：依赖于正在处理的作业和尚未处理的作业</a:t>
            </a:r>
            <a:endParaRPr lang="zh-CN" altLang="en-US"/>
          </a:p>
          <a:p>
            <a:r>
              <a:rPr lang="zh-CN" altLang="en-US"/>
              <a:t>目的：优化最大完工时间和加权总延误时间</a:t>
            </a:r>
            <a:endParaRPr lang="zh-CN" altLang="en-US"/>
          </a:p>
          <a:p>
            <a:r>
              <a:rPr lang="zh-CN" altLang="en-US"/>
              <a:t>方法：</a:t>
            </a:r>
            <a:r>
              <a:rPr lang="en-US" altLang="zh-CN"/>
              <a:t>NSGAII</a:t>
            </a:r>
            <a:r>
              <a:rPr lang="zh-CN" altLang="en-US"/>
              <a:t>和</a:t>
            </a:r>
            <a:r>
              <a:rPr lang="en-US" altLang="zh-CN"/>
              <a:t>MOGA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What is this?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准备知识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7375" y="1167765"/>
            <a:ext cx="6973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因为在现实的生产环境中有太多的不确定性和随机事件，比如机器故障、交货期变更、以及作业处理时间的不确定等等。所以一个合理的调度模型应该将这些问题都考虑进去。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What is this?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是</a:t>
            </a:r>
            <a:r>
              <a:rPr lang="zh-CN" altLang="en-US" dirty="0" smtClean="0"/>
              <a:t>什么</a:t>
            </a:r>
            <a:r>
              <a:rPr lang="zh-CN" altLang="en-US" dirty="0"/>
              <a:t>？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863840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用一张图片说明论文讲的是什么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8955" y="1225550"/>
            <a:ext cx="259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符号说明：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11580" y="1618615"/>
            <a:ext cx="6303010" cy="3317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n:</a:t>
            </a:r>
            <a:r>
              <a:rPr lang="zh-CN" altLang="en-US"/>
              <a:t>工作数量</a:t>
            </a:r>
            <a:endParaRPr lang="zh-CN" altLang="en-US"/>
          </a:p>
          <a:p>
            <a:r>
              <a:rPr lang="en-US" altLang="zh-CN"/>
              <a:t>g:</a:t>
            </a:r>
            <a:r>
              <a:rPr lang="zh-CN" altLang="en-US"/>
              <a:t>连续阶段的数量</a:t>
            </a:r>
            <a:endParaRPr lang="zh-CN" altLang="en-US"/>
          </a:p>
          <a:p>
            <a:r>
              <a:rPr lang="en-US" altLang="zh-CN"/>
              <a:t>n</a:t>
            </a:r>
            <a:r>
              <a:rPr lang="en-US" altLang="zh-CN" baseline="-25000">
                <a:solidFill>
                  <a:schemeClr val="tx1"/>
                </a:solidFill>
                <a:uFillTx/>
              </a:rPr>
              <a:t>G</a:t>
            </a:r>
            <a:r>
              <a:rPr lang="en-US" altLang="zh-CN">
                <a:solidFill>
                  <a:schemeClr val="tx1"/>
                </a:solidFill>
                <a:uFillTx/>
              </a:rPr>
              <a:t> :</a:t>
            </a:r>
            <a:r>
              <a:rPr lang="zh-CN" altLang="en-US">
                <a:solidFill>
                  <a:schemeClr val="tx1"/>
                </a:solidFill>
                <a:uFillTx/>
              </a:rPr>
              <a:t>组的数量</a:t>
            </a:r>
            <a:endParaRPr lang="zh-CN" altLang="en-US">
              <a:solidFill>
                <a:schemeClr val="tx1"/>
              </a:solidFill>
              <a:uFillTx/>
            </a:endParaRPr>
          </a:p>
          <a:p>
            <a:r>
              <a:rPr lang="en-US" altLang="zh-CN">
                <a:solidFill>
                  <a:schemeClr val="tx1"/>
                </a:solidFill>
                <a:uFillTx/>
              </a:rPr>
              <a:t>g</a:t>
            </a:r>
            <a:r>
              <a:rPr lang="en-US" altLang="zh-CN" baseline="-25000">
                <a:solidFill>
                  <a:schemeClr val="tx1"/>
                </a:solidFill>
                <a:uFillTx/>
              </a:rPr>
              <a:t>i</a:t>
            </a:r>
            <a:r>
              <a:rPr lang="en-US" altLang="zh-CN">
                <a:solidFill>
                  <a:schemeClr val="tx1"/>
                </a:solidFill>
                <a:uFillTx/>
              </a:rPr>
              <a:t>:</a:t>
            </a:r>
            <a:r>
              <a:rPr lang="zh-CN" altLang="en-US">
                <a:solidFill>
                  <a:schemeClr val="tx1"/>
                </a:solidFill>
                <a:uFillTx/>
              </a:rPr>
              <a:t>工作</a:t>
            </a:r>
            <a:r>
              <a:rPr lang="en-US" altLang="zh-CN">
                <a:solidFill>
                  <a:schemeClr val="tx1"/>
                </a:solidFill>
                <a:uFillTx/>
              </a:rPr>
              <a:t>j</a:t>
            </a:r>
            <a:r>
              <a:rPr lang="zh-CN" altLang="en-US">
                <a:solidFill>
                  <a:schemeClr val="tx1"/>
                </a:solidFill>
                <a:uFillTx/>
              </a:rPr>
              <a:t>访问的最后一个级</a:t>
            </a:r>
            <a:endParaRPr lang="zh-CN" altLang="en-US">
              <a:solidFill>
                <a:schemeClr val="tx1"/>
              </a:solidFill>
              <a:uFillTx/>
            </a:endParaRPr>
          </a:p>
          <a:p>
            <a:r>
              <a:rPr lang="en-US" altLang="zh-CN">
                <a:solidFill>
                  <a:schemeClr val="tx1"/>
                </a:solidFill>
                <a:uFillTx/>
              </a:rPr>
              <a:t>m</a:t>
            </a:r>
            <a:r>
              <a:rPr lang="en-US" altLang="zh-CN" baseline="30000">
                <a:solidFill>
                  <a:schemeClr val="tx1"/>
                </a:solidFill>
                <a:uFillTx/>
              </a:rPr>
              <a:t>t</a:t>
            </a:r>
            <a:r>
              <a:rPr lang="en-US" altLang="zh-CN">
                <a:solidFill>
                  <a:schemeClr val="tx1"/>
                </a:solidFill>
                <a:uFillTx/>
              </a:rPr>
              <a:t>:在t阶段并行的机器数量</a:t>
            </a:r>
            <a:br>
              <a:rPr lang="en-US" altLang="zh-CN">
                <a:solidFill>
                  <a:schemeClr val="tx1"/>
                </a:solidFill>
                <a:uFillTx/>
              </a:rPr>
            </a:br>
            <a:r>
              <a:rPr lang="en-US" altLang="zh-CN">
                <a:solidFill>
                  <a:schemeClr val="tx1"/>
                </a:solidFill>
                <a:uFillTx/>
              </a:rPr>
              <a:t>P</a:t>
            </a:r>
            <a:r>
              <a:rPr lang="en-US" altLang="zh-CN" baseline="30000">
                <a:solidFill>
                  <a:schemeClr val="tx1"/>
                </a:solidFill>
                <a:uFillTx/>
              </a:rPr>
              <a:t>t</a:t>
            </a:r>
            <a:r>
              <a:rPr lang="en-US" altLang="zh-CN">
                <a:solidFill>
                  <a:schemeClr val="tx1"/>
                </a:solidFill>
                <a:uFillTx/>
              </a:rPr>
              <a:t>:j组所有作业在t阶段的处理时间</a:t>
            </a:r>
            <a:endParaRPr lang="en-US" altLang="zh-CN">
              <a:solidFill>
                <a:schemeClr val="tx1"/>
              </a:solidFill>
              <a:uFillTx/>
            </a:endParaRPr>
          </a:p>
          <a:p>
            <a:r>
              <a:rPr lang="en-US" altLang="zh-CN">
                <a:solidFill>
                  <a:schemeClr val="tx1"/>
                </a:solidFill>
                <a:uFillTx/>
              </a:rPr>
              <a:t>P</a:t>
            </a:r>
            <a:r>
              <a:rPr lang="en-US" altLang="zh-CN" baseline="30000">
                <a:solidFill>
                  <a:schemeClr val="tx1"/>
                </a:solidFill>
                <a:uFillTx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uFillTx/>
              </a:rPr>
              <a:t>ij</a:t>
            </a:r>
            <a:r>
              <a:rPr lang="en-US" altLang="zh-CN">
                <a:solidFill>
                  <a:schemeClr val="tx1"/>
                </a:solidFill>
                <a:uFillTx/>
              </a:rPr>
              <a:t>:t阶段j组作业i的处理时间</a:t>
            </a:r>
            <a:endParaRPr lang="en-US" altLang="zh-CN">
              <a:solidFill>
                <a:schemeClr val="tx1"/>
              </a:solidFill>
              <a:uFillTx/>
            </a:endParaRPr>
          </a:p>
          <a:p>
            <a:r>
              <a:rPr lang="en-US" altLang="zh-CN">
                <a:solidFill>
                  <a:schemeClr val="tx1"/>
                </a:solidFill>
                <a:uFillTx/>
              </a:rPr>
              <a:t>d</a:t>
            </a:r>
            <a:r>
              <a:rPr lang="en-US" altLang="zh-CN" baseline="-25000">
                <a:solidFill>
                  <a:schemeClr val="tx1"/>
                </a:solidFill>
                <a:uFillTx/>
              </a:rPr>
              <a:t>i</a:t>
            </a:r>
            <a:r>
              <a:rPr lang="en-US" altLang="zh-CN">
                <a:solidFill>
                  <a:schemeClr val="tx1"/>
                </a:solidFill>
                <a:uFillTx/>
              </a:rPr>
              <a:t>:作业i的截止日期</a:t>
            </a:r>
            <a:endParaRPr lang="en-US" altLang="zh-CN">
              <a:solidFill>
                <a:schemeClr val="tx1"/>
              </a:solidFill>
              <a:uFillTx/>
            </a:endParaRPr>
          </a:p>
          <a:p>
            <a:r>
              <a:rPr lang="en-US" altLang="zh-CN">
                <a:solidFill>
                  <a:schemeClr val="tx1"/>
                </a:solidFill>
                <a:uFillTx/>
              </a:rPr>
              <a:t>S</a:t>
            </a:r>
            <a:r>
              <a:rPr lang="en-US" altLang="zh-CN" baseline="30000">
                <a:solidFill>
                  <a:schemeClr val="tx1"/>
                </a:solidFill>
                <a:uFillTx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uFillTx/>
              </a:rPr>
              <a:t>pj</a:t>
            </a:r>
            <a:r>
              <a:rPr lang="en-US" altLang="zh-CN">
                <a:solidFill>
                  <a:schemeClr val="tx1"/>
                </a:solidFill>
                <a:uFillTx/>
              </a:rPr>
              <a:t>:如果j组在p组之后立即处理,</a:t>
            </a:r>
            <a:r>
              <a:rPr lang="zh-CN" altLang="en-US">
                <a:solidFill>
                  <a:schemeClr val="tx1"/>
                </a:solidFill>
                <a:uFillTx/>
              </a:rPr>
              <a:t>组</a:t>
            </a:r>
            <a:r>
              <a:rPr lang="en-US" altLang="zh-CN">
                <a:solidFill>
                  <a:schemeClr val="tx1"/>
                </a:solidFill>
                <a:uFillTx/>
              </a:rPr>
              <a:t>j</a:t>
            </a:r>
            <a:r>
              <a:rPr lang="zh-CN" altLang="en-US">
                <a:solidFill>
                  <a:schemeClr val="tx1"/>
                </a:solidFill>
                <a:uFillTx/>
              </a:rPr>
              <a:t>在阶段</a:t>
            </a:r>
            <a:r>
              <a:rPr lang="en-US" altLang="zh-CN">
                <a:solidFill>
                  <a:schemeClr val="tx1"/>
                </a:solidFill>
                <a:uFillTx/>
              </a:rPr>
              <a:t>t</a:t>
            </a:r>
            <a:r>
              <a:rPr lang="zh-CN" altLang="en-US">
                <a:solidFill>
                  <a:schemeClr val="tx1"/>
                </a:solidFill>
                <a:uFillTx/>
              </a:rPr>
              <a:t>的设置时间</a:t>
            </a:r>
            <a:endParaRPr lang="zh-CN" altLang="en-US">
              <a:solidFill>
                <a:schemeClr val="tx1"/>
              </a:solidFill>
              <a:uFillTx/>
            </a:endParaRPr>
          </a:p>
          <a:p>
            <a:r>
              <a:rPr lang="en-US" altLang="zh-CN">
                <a:solidFill>
                  <a:schemeClr val="tx1"/>
                </a:solidFill>
                <a:uFillTx/>
              </a:rPr>
              <a:t>C</a:t>
            </a:r>
            <a:r>
              <a:rPr lang="en-US" altLang="zh-CN" baseline="-25000">
                <a:solidFill>
                  <a:schemeClr val="tx1"/>
                </a:solidFill>
                <a:uFillTx/>
              </a:rPr>
              <a:t>i</a:t>
            </a:r>
            <a:r>
              <a:rPr lang="en-US" altLang="zh-CN" baseline="30000">
                <a:solidFill>
                  <a:schemeClr val="tx1"/>
                </a:solidFill>
                <a:uFillTx/>
              </a:rPr>
              <a:t>t</a:t>
            </a:r>
            <a:r>
              <a:rPr lang="en-US" altLang="zh-CN">
                <a:solidFill>
                  <a:schemeClr val="tx1"/>
                </a:solidFill>
                <a:uFillTx/>
              </a:rPr>
              <a:t>:</a:t>
            </a:r>
            <a:r>
              <a:rPr lang="zh-CN" altLang="en-US">
                <a:solidFill>
                  <a:schemeClr val="tx1"/>
                </a:solidFill>
                <a:uFillTx/>
              </a:rPr>
              <a:t>工作</a:t>
            </a:r>
            <a:r>
              <a:rPr lang="en-US" altLang="zh-CN">
                <a:solidFill>
                  <a:schemeClr val="tx1"/>
                </a:solidFill>
                <a:uFillTx/>
              </a:rPr>
              <a:t>i</a:t>
            </a:r>
            <a:r>
              <a:rPr lang="zh-CN" altLang="en-US">
                <a:solidFill>
                  <a:schemeClr val="tx1"/>
                </a:solidFill>
                <a:uFillTx/>
              </a:rPr>
              <a:t>在阶段</a:t>
            </a:r>
            <a:r>
              <a:rPr lang="en-US" altLang="zh-CN">
                <a:solidFill>
                  <a:schemeClr val="tx1"/>
                </a:solidFill>
                <a:uFillTx/>
              </a:rPr>
              <a:t>t</a:t>
            </a:r>
            <a:r>
              <a:rPr lang="zh-CN" altLang="en-US">
                <a:solidFill>
                  <a:schemeClr val="tx1"/>
                </a:solidFill>
                <a:uFillTx/>
              </a:rPr>
              <a:t>的完成时间</a:t>
            </a:r>
            <a:endParaRPr lang="zh-CN" altLang="en-US">
              <a:solidFill>
                <a:schemeClr val="tx1"/>
              </a:solidFill>
              <a:uFillTx/>
            </a:endParaRPr>
          </a:p>
          <a:p>
            <a:r>
              <a:rPr lang="en-US" altLang="zh-CN">
                <a:solidFill>
                  <a:schemeClr val="tx1"/>
                </a:solidFill>
                <a:uFillTx/>
              </a:rPr>
              <a:t>CG</a:t>
            </a:r>
            <a:r>
              <a:rPr lang="en-US" altLang="zh-CN" baseline="-25000">
                <a:solidFill>
                  <a:schemeClr val="tx1"/>
                </a:solidFill>
                <a:uFillTx/>
              </a:rPr>
              <a:t>i</a:t>
            </a:r>
            <a:r>
              <a:rPr lang="en-US" altLang="zh-CN" baseline="30000">
                <a:solidFill>
                  <a:schemeClr val="tx1"/>
                </a:solidFill>
                <a:uFillTx/>
              </a:rPr>
              <a:t>t</a:t>
            </a:r>
            <a:r>
              <a:rPr lang="en-US" altLang="zh-CN">
                <a:solidFill>
                  <a:schemeClr val="tx1"/>
                </a:solidFill>
                <a:uFillTx/>
              </a:rPr>
              <a:t>:</a:t>
            </a:r>
            <a:r>
              <a:rPr lang="zh-CN" altLang="en-US">
                <a:solidFill>
                  <a:schemeClr val="tx1"/>
                </a:solidFill>
                <a:uFillTx/>
              </a:rPr>
              <a:t>组</a:t>
            </a:r>
            <a:r>
              <a:rPr lang="en-US" altLang="zh-CN">
                <a:solidFill>
                  <a:schemeClr val="tx1"/>
                </a:solidFill>
                <a:uFillTx/>
              </a:rPr>
              <a:t>i</a:t>
            </a:r>
            <a:r>
              <a:rPr lang="zh-CN" altLang="en-US">
                <a:solidFill>
                  <a:schemeClr val="tx1"/>
                </a:solidFill>
                <a:uFillTx/>
              </a:rPr>
              <a:t>在阶段</a:t>
            </a:r>
            <a:r>
              <a:rPr lang="en-US" altLang="zh-CN">
                <a:solidFill>
                  <a:schemeClr val="tx1"/>
                </a:solidFill>
                <a:uFillTx/>
              </a:rPr>
              <a:t>t</a:t>
            </a:r>
            <a:r>
              <a:rPr lang="zh-CN" altLang="en-US">
                <a:solidFill>
                  <a:schemeClr val="tx1"/>
                </a:solidFill>
                <a:uFillTx/>
              </a:rPr>
              <a:t>的完成时间</a:t>
            </a:r>
            <a:endParaRPr lang="en-US" altLang="zh-CN">
              <a:solidFill>
                <a:schemeClr val="tx1"/>
              </a:solidFill>
              <a:uFillTx/>
            </a:endParaRPr>
          </a:p>
          <a:p>
            <a:endParaRPr lang="en-US" altLang="zh-CN" baseline="-250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What is this?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是</a:t>
            </a:r>
            <a:r>
              <a:rPr lang="zh-CN" altLang="en-US" dirty="0" smtClean="0"/>
              <a:t>什么</a:t>
            </a:r>
            <a:r>
              <a:rPr lang="zh-CN" altLang="en-US" dirty="0"/>
              <a:t>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28955" y="1225550"/>
            <a:ext cx="259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假设条件：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27785" y="1682750"/>
            <a:ext cx="712724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在计划初期所有的工作都是可用的</a:t>
            </a:r>
            <a:endParaRPr lang="zh-CN" altLang="en-US"/>
          </a:p>
          <a:p>
            <a:r>
              <a:rPr lang="en-US" altLang="zh-CN"/>
              <a:t>2.每个组中作业的到期日期遵循具有指定参数的正态分布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每个阶段至少有一台机器，且至少有一个阶段有一台以上的机器。所以不同的组可用在同一阶段同时处理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不考虑每个组的组内设置时间。设置时间是顺序相关的、</a:t>
            </a:r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在作业处理完成之前不能被中断</a:t>
            </a:r>
            <a:endParaRPr lang="zh-CN" altLang="en-US"/>
          </a:p>
          <a:p>
            <a:r>
              <a:rPr lang="en-US" altLang="zh-CN"/>
              <a:t>6.</a:t>
            </a:r>
            <a:r>
              <a:rPr lang="zh-CN" altLang="en-US"/>
              <a:t>机器总是可用的</a:t>
            </a:r>
            <a:endParaRPr lang="zh-CN" altLang="en-US"/>
          </a:p>
          <a:p>
            <a:r>
              <a:rPr lang="en-US" altLang="zh-CN"/>
              <a:t>7.</a:t>
            </a:r>
            <a:r>
              <a:rPr lang="zh-CN" altLang="en-US"/>
              <a:t>在第一阶段开始和最后一个阶段结束之后的缓冲容量是无限的</a:t>
            </a:r>
            <a:endParaRPr lang="zh-CN" altLang="en-US"/>
          </a:p>
          <a:p>
            <a:r>
              <a:rPr lang="en-US" altLang="zh-CN"/>
              <a:t>8.</a:t>
            </a:r>
            <a:r>
              <a:rPr lang="zh-CN" altLang="en-US"/>
              <a:t>每台机器一次只能处理一个任务</a:t>
            </a:r>
            <a:endParaRPr lang="zh-CN" altLang="en-US"/>
          </a:p>
          <a:p>
            <a:r>
              <a:rPr lang="en-US" altLang="zh-CN"/>
              <a:t>9.</a:t>
            </a:r>
            <a:r>
              <a:rPr lang="zh-CN" altLang="en-US"/>
              <a:t>作业不能在超过一台机器上同时处理</a:t>
            </a:r>
            <a:endParaRPr lang="zh-CN" altLang="en-US"/>
          </a:p>
          <a:p>
            <a:r>
              <a:rPr lang="en-US" altLang="zh-CN"/>
              <a:t>10.并行机器在每个阶段的能力和处理速度,是相同的。</a:t>
            </a:r>
            <a:endParaRPr lang="en-US" altLang="zh-CN"/>
          </a:p>
          <a:p>
            <a:r>
              <a:rPr lang="en-US" altLang="zh-CN"/>
              <a:t>11.</a:t>
            </a:r>
            <a:r>
              <a:rPr lang="zh-CN" altLang="en-US"/>
              <a:t>两个阶段之间没有空余时间</a:t>
            </a:r>
            <a:endParaRPr lang="en-US" altLang="zh-CN"/>
          </a:p>
          <a:p>
            <a:r>
              <a:rPr lang="en-US" altLang="zh-CN"/>
              <a:t>12.</a:t>
            </a:r>
            <a:r>
              <a:rPr lang="zh-CN" altLang="en-US"/>
              <a:t>单个</a:t>
            </a:r>
            <a:r>
              <a:rPr lang="en-US" altLang="zh-CN"/>
              <a:t>作业可以跳过任意数量的阶段，但是每个组应该通过所有阶段，不能跳过任何阶段。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8020" y="1271905"/>
            <a:ext cx="232537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/>
              <a:t>NSGA</a:t>
            </a:r>
            <a:r>
              <a:rPr lang="zh-CN" altLang="en-US"/>
              <a:t>算法的缺陷：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00150" y="1826895"/>
            <a:ext cx="5320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算法的时间复杂度太高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没有精英策略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需要指定共享半径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44620" y="638175"/>
            <a:ext cx="4712335" cy="5905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80585" y="6522085"/>
            <a:ext cx="3203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NSGA</a:t>
            </a:r>
            <a:r>
              <a:rPr lang="zh-CN" altLang="en-US"/>
              <a:t>算法流程图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lang="en-US" altLang="zh-CN" dirty="0" smtClean="0"/>
              <a:t>NSGA-II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8020" y="1271905"/>
            <a:ext cx="232537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交叉：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00150" y="1826895"/>
            <a:ext cx="5320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适应度较高的作为亲本</a:t>
            </a:r>
            <a:r>
              <a:rPr lang="en-US" altLang="zh-CN"/>
              <a:t>1</a:t>
            </a:r>
            <a:r>
              <a:rPr lang="zh-CN" altLang="en-US"/>
              <a:t>，另一条作为亲本</a:t>
            </a:r>
            <a:r>
              <a:rPr lang="en-US" altLang="zh-CN"/>
              <a:t>2</a:t>
            </a:r>
            <a:r>
              <a:rPr lang="zh-CN" altLang="en-US"/>
              <a:t>，使用均匀交叉生成两个新的孩子。生成新的染色体值都是在</a:t>
            </a:r>
            <a:r>
              <a:rPr lang="en-US" altLang="zh-CN"/>
              <a:t>0~1</a:t>
            </a:r>
            <a:r>
              <a:rPr lang="zh-CN" altLang="en-US"/>
              <a:t>之间，我们成为遮罩，如果数据大于</a:t>
            </a:r>
            <a:r>
              <a:rPr lang="en-US" altLang="zh-CN"/>
              <a:t>0.7</a:t>
            </a:r>
            <a:r>
              <a:rPr lang="zh-CN" altLang="en-US"/>
              <a:t>则复制亲代</a:t>
            </a:r>
            <a:r>
              <a:rPr lang="en-US" altLang="zh-CN"/>
              <a:t>1</a:t>
            </a:r>
            <a:r>
              <a:rPr lang="zh-CN" altLang="en-US"/>
              <a:t>的数据，否则复制亲代</a:t>
            </a:r>
            <a:r>
              <a:rPr lang="en-US" altLang="zh-CN"/>
              <a:t>2</a:t>
            </a:r>
            <a:r>
              <a:rPr lang="zh-CN" altLang="en-US"/>
              <a:t>的数据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80585" y="6522085"/>
            <a:ext cx="3203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NSGA</a:t>
            </a:r>
            <a:r>
              <a:rPr lang="zh-CN" altLang="en-US"/>
              <a:t>算法流程图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300,&quot;width&quot;:8130}"/>
</p:tagLst>
</file>

<file path=ppt/theme/theme1.xml><?xml version="1.0" encoding="utf-8"?>
<a:theme xmlns:a="http://schemas.openxmlformats.org/drawingml/2006/main" name="Office 主题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2817</Words>
  <Application>WPS 演示</Application>
  <PresentationFormat>全屏显示(4:3)</PresentationFormat>
  <Paragraphs>447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宋体</vt:lpstr>
      <vt:lpstr>Wingdings</vt:lpstr>
      <vt:lpstr>微软雅黑 Light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桑丽平</dc:creator>
  <cp:lastModifiedBy>霓裳梦竹&amp;Andy</cp:lastModifiedBy>
  <cp:revision>448</cp:revision>
  <dcterms:created xsi:type="dcterms:W3CDTF">2015-11-20T05:54:00Z</dcterms:created>
  <dcterms:modified xsi:type="dcterms:W3CDTF">2020-10-10T10:01:34Z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